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5"/>
  </p:notesMasterIdLst>
  <p:sldIdLst>
    <p:sldId id="256" r:id="rId2"/>
    <p:sldId id="262" r:id="rId3"/>
    <p:sldId id="258" r:id="rId4"/>
    <p:sldId id="269" r:id="rId5"/>
    <p:sldId id="260" r:id="rId6"/>
    <p:sldId id="259" r:id="rId7"/>
    <p:sldId id="270" r:id="rId8"/>
    <p:sldId id="271" r:id="rId9"/>
    <p:sldId id="272" r:id="rId10"/>
    <p:sldId id="273" r:id="rId11"/>
    <p:sldId id="268" r:id="rId12"/>
    <p:sldId id="257" r:id="rId13"/>
    <p:sldId id="285" r:id="rId14"/>
    <p:sldId id="274" r:id="rId15"/>
    <p:sldId id="277" r:id="rId16"/>
    <p:sldId id="276" r:id="rId17"/>
    <p:sldId id="265" r:id="rId18"/>
    <p:sldId id="266" r:id="rId19"/>
    <p:sldId id="281" r:id="rId20"/>
    <p:sldId id="278" r:id="rId21"/>
    <p:sldId id="284" r:id="rId22"/>
    <p:sldId id="261"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9A2201-3AF9-4A11-96DD-27274FD15143}" type="datetimeFigureOut">
              <a:rPr lang="en-US" smtClean="0"/>
              <a:t>3/21/2017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CDD43C-708F-4DCC-A651-890A3EE23B8B}" type="slidenum">
              <a:rPr lang="en-US" smtClean="0"/>
              <a:t>‹#›</a:t>
            </a:fld>
            <a:endParaRPr lang="en-US"/>
          </a:p>
        </p:txBody>
      </p:sp>
    </p:spTree>
    <p:extLst>
      <p:ext uri="{BB962C8B-B14F-4D97-AF65-F5344CB8AC3E}">
        <p14:creationId xmlns:p14="http://schemas.microsoft.com/office/powerpoint/2010/main" val="1808227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8FCEF3-6BFA-418A-86FA-F1BBCB4AB6A7}" type="slidenum">
              <a:rPr lang="en-US"/>
              <a:pPr/>
              <a:t>6</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t>Notice similarity between Coopersmith’s antecedents of self-esteem and Maslow’s hierarchy of needs.</a:t>
            </a:r>
          </a:p>
        </p:txBody>
      </p:sp>
    </p:spTree>
    <p:extLst>
      <p:ext uri="{BB962C8B-B14F-4D97-AF65-F5344CB8AC3E}">
        <p14:creationId xmlns:p14="http://schemas.microsoft.com/office/powerpoint/2010/main" val="85001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72D6BAD-EEF1-4268-A521-574E2FD9B057}" type="slidenum">
              <a:rPr lang="en-US" smtClean="0"/>
              <a:pPr/>
              <a:t>15</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t>Cover responses and Solicit answers to the question.  Expand on answer by having examples added by participants</a:t>
            </a:r>
          </a:p>
        </p:txBody>
      </p:sp>
    </p:spTree>
    <p:extLst>
      <p:ext uri="{BB962C8B-B14F-4D97-AF65-F5344CB8AC3E}">
        <p14:creationId xmlns:p14="http://schemas.microsoft.com/office/powerpoint/2010/main" val="3823917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4E5338D-B9E5-4FE4-8D60-5EBCEE159162}" type="slidenum">
              <a:rPr lang="en-US" smtClean="0">
                <a:latin typeface="Arial" pitchFamily="34" charset="0"/>
              </a:rPr>
              <a:pPr/>
              <a:t>16</a:t>
            </a:fld>
            <a:endParaRPr lang="en-US" smtClean="0">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684570" y="4344561"/>
            <a:ext cx="5488861" cy="4112479"/>
          </a:xfrm>
          <a:noFill/>
          <a:ln/>
        </p:spPr>
        <p:txBody>
          <a:bodyPr/>
          <a:lstStyle/>
          <a:p>
            <a:pPr eaLnBrk="1" hangingPunct="1"/>
            <a:r>
              <a:rPr lang="en-US" smtClean="0">
                <a:latin typeface="Arial" pitchFamily="34" charset="0"/>
              </a:rPr>
              <a:t>The pattern begins with a stressful event coupled with a student’s self-concept.   </a:t>
            </a:r>
          </a:p>
          <a:p>
            <a:pPr eaLnBrk="1" hangingPunct="1"/>
            <a:r>
              <a:rPr lang="en-US" smtClean="0">
                <a:latin typeface="Arial" pitchFamily="34" charset="0"/>
              </a:rPr>
              <a:t>The stressful event causes feelings to rise and evokes negative behaviors.  The student’s feelings and behavior creates the same feelings and behaviors in the adults.  The adults begin to mirror the student’s behavior.  This is another stressful event and the cycle continues.   </a:t>
            </a:r>
          </a:p>
        </p:txBody>
      </p:sp>
    </p:spTree>
    <p:extLst>
      <p:ext uri="{BB962C8B-B14F-4D97-AF65-F5344CB8AC3E}">
        <p14:creationId xmlns:p14="http://schemas.microsoft.com/office/powerpoint/2010/main" val="2588932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101527B-9268-4742-9128-2F54496E53EA}" type="slidenum">
              <a:rPr lang="en-US" smtClean="0"/>
              <a:pPr/>
              <a:t>17</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Basically, two choices…appropriate or inappropriate. Choice depends on student’s perceptions of the incident and skills to respond to the incident.</a:t>
            </a:r>
          </a:p>
        </p:txBody>
      </p:sp>
    </p:spTree>
    <p:extLst>
      <p:ext uri="{BB962C8B-B14F-4D97-AF65-F5344CB8AC3E}">
        <p14:creationId xmlns:p14="http://schemas.microsoft.com/office/powerpoint/2010/main" val="1053815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B74DAE3-2301-4B27-A7F5-69ED0EBCE1CD}" type="slidenum">
              <a:rPr lang="en-US" smtClean="0"/>
              <a:pPr/>
              <a:t>18</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mtClean="0"/>
              <a:t>These ideas are from handout “Skills for supporting students in crisis”. Are perfect for modeling…”right/wrong” way.</a:t>
            </a:r>
          </a:p>
        </p:txBody>
      </p:sp>
    </p:spTree>
    <p:extLst>
      <p:ext uri="{BB962C8B-B14F-4D97-AF65-F5344CB8AC3E}">
        <p14:creationId xmlns:p14="http://schemas.microsoft.com/office/powerpoint/2010/main" val="3962051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FEF323AA-88CE-4321-AEF9-72A70CA789DB}" type="datetimeFigureOut">
              <a:rPr lang="en-US" smtClean="0"/>
              <a:t>3/21/2017</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DF5D2B0F-43FC-4C67-BA40-9ADE73269106}"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F323AA-88CE-4321-AEF9-72A70CA789DB}"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D2B0F-43FC-4C67-BA40-9ADE7326910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F323AA-88CE-4321-AEF9-72A70CA789DB}"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D2B0F-43FC-4C67-BA40-9ADE73269106}"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49325" y="1981200"/>
            <a:ext cx="7661275" cy="41148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6976A59-ABEE-4AAE-AE5B-0BC962173F8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EF323AA-88CE-4321-AEF9-72A70CA789DB}"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D2B0F-43FC-4C67-BA40-9ADE73269106}"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EF323AA-88CE-4321-AEF9-72A70CA789DB}" type="datetimeFigureOut">
              <a:rPr lang="en-US" smtClean="0"/>
              <a:t>3/21/2017</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DF5D2B0F-43FC-4C67-BA40-9ADE73269106}"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EF323AA-88CE-4321-AEF9-72A70CA789DB}"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D2B0F-43FC-4C67-BA40-9ADE73269106}"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EF323AA-88CE-4321-AEF9-72A70CA789DB}"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5D2B0F-43FC-4C67-BA40-9ADE73269106}"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EF323AA-88CE-4321-AEF9-72A70CA789DB}"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5D2B0F-43FC-4C67-BA40-9ADE73269106}"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323AA-88CE-4321-AEF9-72A70CA789DB}"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5D2B0F-43FC-4C67-BA40-9ADE73269106}"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EF323AA-88CE-4321-AEF9-72A70CA789DB}"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D2B0F-43FC-4C67-BA40-9ADE73269106}"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EF323AA-88CE-4321-AEF9-72A70CA789DB}"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D2B0F-43FC-4C67-BA40-9ADE73269106}"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EF323AA-88CE-4321-AEF9-72A70CA789DB}" type="datetimeFigureOut">
              <a:rPr lang="en-US" smtClean="0"/>
              <a:t>3/21/2017</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F5D2B0F-43FC-4C67-BA40-9ADE73269106}"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nterventioncentral.org/" TargetMode="External"/><Relationship Id="rId2" Type="http://schemas.openxmlformats.org/officeDocument/2006/relationships/hyperlink" Target="http://www.behavioradvisor.com/oldindex.html" TargetMode="External"/><Relationship Id="rId1" Type="http://schemas.openxmlformats.org/officeDocument/2006/relationships/slideLayout" Target="../slideLayouts/slideLayout2.xml"/><Relationship Id="rId6" Type="http://schemas.openxmlformats.org/officeDocument/2006/relationships/hyperlink" Target="http://www.air-dc.org/cecp" TargetMode="External"/><Relationship Id="rId5" Type="http://schemas.openxmlformats.org/officeDocument/2006/relationships/hyperlink" Target="http://www.nichy.org/" TargetMode="External"/><Relationship Id="rId4" Type="http://schemas.openxmlformats.org/officeDocument/2006/relationships/hyperlink" Target="http://www.ldonline.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 FRAMEWORK FOR SUPPORTING STUDENTS WITH CHALLENGES</a:t>
            </a:r>
            <a:endParaRPr lang="en-US" dirty="0"/>
          </a:p>
        </p:txBody>
      </p:sp>
      <p:sp>
        <p:nvSpPr>
          <p:cNvPr id="3" name="Subtitle 2"/>
          <p:cNvSpPr>
            <a:spLocks noGrp="1"/>
          </p:cNvSpPr>
          <p:nvPr>
            <p:ph type="subTitle" idx="1"/>
          </p:nvPr>
        </p:nvSpPr>
        <p:spPr/>
        <p:txBody>
          <a:bodyPr>
            <a:normAutofit fontScale="32500" lnSpcReduction="20000"/>
          </a:bodyPr>
          <a:lstStyle/>
          <a:p>
            <a:r>
              <a:rPr lang="en-US" dirty="0" smtClean="0"/>
              <a:t>Cynthia Jackson, </a:t>
            </a:r>
            <a:r>
              <a:rPr lang="en-US" dirty="0" err="1" smtClean="0"/>
              <a:t>Ed.D</a:t>
            </a:r>
            <a:r>
              <a:rPr lang="en-US" dirty="0" smtClean="0"/>
              <a:t>.</a:t>
            </a:r>
          </a:p>
          <a:p>
            <a:r>
              <a:rPr lang="en-US" dirty="0" smtClean="0"/>
              <a:t>Indianapolis Public Schools</a:t>
            </a:r>
          </a:p>
          <a:p>
            <a:r>
              <a:rPr lang="en-US" dirty="0" smtClean="0"/>
              <a:t>November, 2013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normAutofit fontScale="90000"/>
          </a:bodyPr>
          <a:lstStyle/>
          <a:p>
            <a:r>
              <a:rPr lang="en-US" dirty="0" smtClean="0"/>
              <a:t> </a:t>
            </a:r>
            <a:br>
              <a:rPr lang="en-US" dirty="0" smtClean="0"/>
            </a:br>
            <a:r>
              <a:rPr lang="en-US" dirty="0" smtClean="0"/>
              <a:t>        </a:t>
            </a:r>
            <a:r>
              <a:rPr lang="en-US" sz="4000" b="1" dirty="0" smtClean="0"/>
              <a:t>WHAT NEEDS IS YOUR </a:t>
            </a:r>
            <a:br>
              <a:rPr lang="en-US" sz="4000" b="1" dirty="0" smtClean="0"/>
            </a:br>
            <a:r>
              <a:rPr lang="en-US" sz="4000" b="1" dirty="0" smtClean="0"/>
              <a:t>PROGRAM DESIGNED TO MEET?</a:t>
            </a:r>
            <a:br>
              <a:rPr lang="en-US" sz="4000" b="1" dirty="0" smtClean="0"/>
            </a:br>
            <a:endParaRPr lang="en-US" sz="4000" b="1" dirty="0"/>
          </a:p>
        </p:txBody>
      </p:sp>
      <p:sp>
        <p:nvSpPr>
          <p:cNvPr id="3" name="Content Placeholder 2"/>
          <p:cNvSpPr>
            <a:spLocks noGrp="1"/>
          </p:cNvSpPr>
          <p:nvPr>
            <p:ph sz="quarter" idx="1"/>
          </p:nvPr>
        </p:nvSpPr>
        <p:spPr>
          <a:xfrm>
            <a:off x="381000" y="1447800"/>
            <a:ext cx="8229600" cy="4937760"/>
          </a:xfrm>
        </p:spPr>
        <p:txBody>
          <a:bodyPr/>
          <a:lstStyle/>
          <a:p>
            <a:pPr>
              <a:buNone/>
            </a:pPr>
            <a:endParaRPr lang="en-US" dirty="0" smtClean="0"/>
          </a:p>
          <a:p>
            <a:endParaRPr lang="en-US" dirty="0" smtClean="0"/>
          </a:p>
          <a:p>
            <a:endParaRPr lang="en-US" dirty="0" smtClean="0"/>
          </a:p>
          <a:p>
            <a:endParaRPr lang="en-US" dirty="0"/>
          </a:p>
        </p:txBody>
      </p:sp>
      <p:pic>
        <p:nvPicPr>
          <p:cNvPr id="3074" name="Picture 2" descr="C:\Users\jacksonc\AppData\Local\Microsoft\Windows\Temporary Internet Files\Content.IE5\MFFQ8L9W\MC900442108[1].wmf"/>
          <p:cNvPicPr>
            <a:picLocks noChangeAspect="1" noChangeArrowheads="1"/>
          </p:cNvPicPr>
          <p:nvPr/>
        </p:nvPicPr>
        <p:blipFill>
          <a:blip r:embed="rId2" cstate="print"/>
          <a:srcRect/>
          <a:stretch>
            <a:fillRect/>
          </a:stretch>
        </p:blipFill>
        <p:spPr bwMode="auto">
          <a:xfrm>
            <a:off x="1752600" y="2720974"/>
            <a:ext cx="5334000" cy="29178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533400" y="228600"/>
            <a:ext cx="3810000" cy="5791200"/>
          </a:xfrm>
          <a:prstGeom prst="triangle">
            <a:avLst>
              <a:gd name="adj" fmla="val 50000"/>
            </a:avLst>
          </a:prstGeom>
          <a:noFill/>
          <a:ln w="9525">
            <a:solidFill>
              <a:schemeClr val="tx1"/>
            </a:solidFill>
            <a:miter lim="800000"/>
            <a:headEnd/>
            <a:tailEnd/>
          </a:ln>
        </p:spPr>
        <p:txBody>
          <a:bodyPr wrap="none" anchor="ctr"/>
          <a:lstStyle/>
          <a:p>
            <a:endParaRPr lang="en-US">
              <a:latin typeface="Calibri" pitchFamily="34" charset="0"/>
            </a:endParaRPr>
          </a:p>
        </p:txBody>
      </p:sp>
      <p:sp>
        <p:nvSpPr>
          <p:cNvPr id="2051" name="Line 3"/>
          <p:cNvSpPr>
            <a:spLocks noChangeShapeType="1"/>
          </p:cNvSpPr>
          <p:nvPr/>
        </p:nvSpPr>
        <p:spPr bwMode="auto">
          <a:xfrm>
            <a:off x="1981200" y="1828800"/>
            <a:ext cx="914400" cy="0"/>
          </a:xfrm>
          <a:prstGeom prst="line">
            <a:avLst/>
          </a:prstGeom>
          <a:noFill/>
          <a:ln w="9525">
            <a:solidFill>
              <a:schemeClr val="tx1"/>
            </a:solidFill>
            <a:round/>
            <a:headEnd/>
            <a:tailEnd/>
          </a:ln>
        </p:spPr>
        <p:txBody>
          <a:bodyPr/>
          <a:lstStyle/>
          <a:p>
            <a:endParaRPr lang="en-US"/>
          </a:p>
        </p:txBody>
      </p:sp>
      <p:sp>
        <p:nvSpPr>
          <p:cNvPr id="2052" name="Line 4"/>
          <p:cNvSpPr>
            <a:spLocks noChangeShapeType="1"/>
          </p:cNvSpPr>
          <p:nvPr/>
        </p:nvSpPr>
        <p:spPr bwMode="auto">
          <a:xfrm>
            <a:off x="1600200" y="2971800"/>
            <a:ext cx="1676400" cy="0"/>
          </a:xfrm>
          <a:prstGeom prst="line">
            <a:avLst/>
          </a:prstGeom>
          <a:noFill/>
          <a:ln w="9525">
            <a:solidFill>
              <a:schemeClr val="tx1"/>
            </a:solidFill>
            <a:round/>
            <a:headEnd/>
            <a:tailEnd/>
          </a:ln>
        </p:spPr>
        <p:txBody>
          <a:bodyPr/>
          <a:lstStyle/>
          <a:p>
            <a:endParaRPr lang="en-US"/>
          </a:p>
        </p:txBody>
      </p:sp>
      <p:sp>
        <p:nvSpPr>
          <p:cNvPr id="2053" name="Rectangle 5"/>
          <p:cNvSpPr>
            <a:spLocks noChangeArrowheads="1"/>
          </p:cNvSpPr>
          <p:nvPr/>
        </p:nvSpPr>
        <p:spPr bwMode="auto">
          <a:xfrm>
            <a:off x="2971800" y="228600"/>
            <a:ext cx="5943600" cy="1600200"/>
          </a:xfrm>
          <a:prstGeom prst="rect">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sp>
        <p:nvSpPr>
          <p:cNvPr id="2054" name="Rectangle 6"/>
          <p:cNvSpPr>
            <a:spLocks noChangeArrowheads="1"/>
          </p:cNvSpPr>
          <p:nvPr/>
        </p:nvSpPr>
        <p:spPr bwMode="auto">
          <a:xfrm>
            <a:off x="3429000" y="1905000"/>
            <a:ext cx="5486400" cy="1447800"/>
          </a:xfrm>
          <a:prstGeom prst="rec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2055" name="Rectangle 7"/>
          <p:cNvSpPr>
            <a:spLocks noChangeArrowheads="1"/>
          </p:cNvSpPr>
          <p:nvPr/>
        </p:nvSpPr>
        <p:spPr bwMode="auto">
          <a:xfrm>
            <a:off x="3886200" y="3505200"/>
            <a:ext cx="5029200" cy="30480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2056" name="Text Box 8"/>
          <p:cNvSpPr txBox="1">
            <a:spLocks noChangeArrowheads="1"/>
          </p:cNvSpPr>
          <p:nvPr/>
        </p:nvSpPr>
        <p:spPr bwMode="auto">
          <a:xfrm>
            <a:off x="3124200" y="457200"/>
            <a:ext cx="5410200" cy="1192213"/>
          </a:xfrm>
          <a:prstGeom prst="rect">
            <a:avLst/>
          </a:prstGeom>
          <a:noFill/>
          <a:ln w="9525">
            <a:noFill/>
            <a:miter lim="800000"/>
            <a:headEnd/>
            <a:tailEnd/>
          </a:ln>
        </p:spPr>
        <p:txBody>
          <a:bodyPr>
            <a:spAutoFit/>
          </a:bodyPr>
          <a:lstStyle/>
          <a:p>
            <a:pPr>
              <a:spcBef>
                <a:spcPct val="50000"/>
              </a:spcBef>
            </a:pPr>
            <a:r>
              <a:rPr lang="en-US" b="1" u="sng" dirty="0">
                <a:latin typeface="Calibri" pitchFamily="34" charset="0"/>
              </a:rPr>
              <a:t>Tier 3: Individualized </a:t>
            </a:r>
            <a:r>
              <a:rPr lang="en-US" b="1" u="sng" dirty="0" smtClean="0">
                <a:latin typeface="Calibri" pitchFamily="34" charset="0"/>
              </a:rPr>
              <a:t>Supports for a FEW</a:t>
            </a:r>
            <a:endParaRPr lang="en-US" b="1" u="sng" dirty="0">
              <a:latin typeface="Calibri" pitchFamily="34" charset="0"/>
            </a:endParaRPr>
          </a:p>
          <a:p>
            <a:pPr>
              <a:spcBef>
                <a:spcPct val="50000"/>
              </a:spcBef>
              <a:buFontTx/>
              <a:buChar char="•"/>
            </a:pPr>
            <a:r>
              <a:rPr lang="en-US" b="1" dirty="0">
                <a:latin typeface="Calibri" pitchFamily="34" charset="0"/>
              </a:rPr>
              <a:t>Functional </a:t>
            </a:r>
            <a:r>
              <a:rPr lang="en-US" b="1" dirty="0" smtClean="0">
                <a:latin typeface="Calibri" pitchFamily="34" charset="0"/>
              </a:rPr>
              <a:t>thinking          *Coordination with family </a:t>
            </a:r>
            <a:endParaRPr lang="en-US" b="1" dirty="0">
              <a:latin typeface="Calibri" pitchFamily="34" charset="0"/>
            </a:endParaRPr>
          </a:p>
          <a:p>
            <a:pPr>
              <a:spcBef>
                <a:spcPct val="50000"/>
              </a:spcBef>
              <a:buFontTx/>
              <a:buChar char="•"/>
            </a:pPr>
            <a:r>
              <a:rPr lang="en-US" b="1" dirty="0" smtClean="0">
                <a:latin typeface="Calibri" pitchFamily="34" charset="0"/>
              </a:rPr>
              <a:t>Specialized  </a:t>
            </a:r>
            <a:r>
              <a:rPr lang="en-US" b="1" dirty="0">
                <a:latin typeface="Calibri" pitchFamily="34" charset="0"/>
              </a:rPr>
              <a:t>intervention plans      </a:t>
            </a:r>
            <a:r>
              <a:rPr lang="en-US" dirty="0">
                <a:latin typeface="Calibri" pitchFamily="34" charset="0"/>
              </a:rPr>
              <a:t> </a:t>
            </a:r>
          </a:p>
        </p:txBody>
      </p:sp>
      <p:sp>
        <p:nvSpPr>
          <p:cNvPr id="2057" name="Text Box 9"/>
          <p:cNvSpPr txBox="1">
            <a:spLocks noChangeArrowheads="1"/>
          </p:cNvSpPr>
          <p:nvPr/>
        </p:nvSpPr>
        <p:spPr bwMode="auto">
          <a:xfrm>
            <a:off x="3505200" y="1828801"/>
            <a:ext cx="5410200" cy="1676399"/>
          </a:xfrm>
          <a:prstGeom prst="rect">
            <a:avLst/>
          </a:prstGeom>
          <a:solidFill>
            <a:srgbClr val="FFFF00"/>
          </a:solidFill>
          <a:ln w="9525">
            <a:noFill/>
            <a:miter lim="800000"/>
            <a:headEnd/>
            <a:tailEnd/>
          </a:ln>
        </p:spPr>
        <p:txBody>
          <a:bodyPr wrap="square">
            <a:spAutoFit/>
          </a:bodyPr>
          <a:lstStyle/>
          <a:p>
            <a:pPr>
              <a:spcBef>
                <a:spcPct val="50000"/>
              </a:spcBef>
            </a:pPr>
            <a:r>
              <a:rPr lang="en-US" b="1" u="sng" dirty="0">
                <a:latin typeface="Calibri" pitchFamily="34" charset="0"/>
              </a:rPr>
              <a:t>Tier 2: Targeted </a:t>
            </a:r>
            <a:r>
              <a:rPr lang="en-US" b="1" u="sng" dirty="0" smtClean="0">
                <a:latin typeface="Calibri" pitchFamily="34" charset="0"/>
              </a:rPr>
              <a:t>Supports for SOME</a:t>
            </a:r>
            <a:endParaRPr lang="en-US" b="1" u="sng" dirty="0">
              <a:latin typeface="Calibri" pitchFamily="34" charset="0"/>
            </a:endParaRPr>
          </a:p>
          <a:p>
            <a:pPr>
              <a:spcBef>
                <a:spcPct val="50000"/>
              </a:spcBef>
              <a:buFontTx/>
              <a:buChar char="•"/>
            </a:pPr>
            <a:r>
              <a:rPr lang="en-US" b="1" dirty="0">
                <a:latin typeface="Calibri" pitchFamily="34" charset="0"/>
              </a:rPr>
              <a:t> </a:t>
            </a:r>
            <a:r>
              <a:rPr lang="en-US" b="1" dirty="0" smtClean="0">
                <a:latin typeface="Calibri" pitchFamily="34" charset="0"/>
              </a:rPr>
              <a:t> Accommodations &amp; booster  skill  instruction       </a:t>
            </a:r>
            <a:endParaRPr lang="en-US" b="1" dirty="0">
              <a:latin typeface="Calibri" pitchFamily="34" charset="0"/>
            </a:endParaRPr>
          </a:p>
          <a:p>
            <a:pPr>
              <a:spcBef>
                <a:spcPct val="50000"/>
              </a:spcBef>
              <a:buFontTx/>
              <a:buChar char="•"/>
            </a:pPr>
            <a:r>
              <a:rPr lang="en-US" b="1" dirty="0">
                <a:latin typeface="Calibri" pitchFamily="34" charset="0"/>
              </a:rPr>
              <a:t> </a:t>
            </a:r>
            <a:r>
              <a:rPr lang="en-US" b="1" dirty="0" smtClean="0">
                <a:latin typeface="Calibri" pitchFamily="34" charset="0"/>
              </a:rPr>
              <a:t>  Modifying how adults respond</a:t>
            </a:r>
            <a:endParaRPr lang="en-US" b="1" dirty="0">
              <a:latin typeface="Calibri" pitchFamily="34" charset="0"/>
            </a:endParaRPr>
          </a:p>
          <a:p>
            <a:pPr>
              <a:spcBef>
                <a:spcPct val="50000"/>
              </a:spcBef>
            </a:pPr>
            <a:r>
              <a:rPr lang="en-US" b="1" dirty="0">
                <a:latin typeface="Calibri" pitchFamily="34" charset="0"/>
              </a:rPr>
              <a:t>  </a:t>
            </a:r>
          </a:p>
        </p:txBody>
      </p:sp>
      <p:sp>
        <p:nvSpPr>
          <p:cNvPr id="2058" name="Text Box 10"/>
          <p:cNvSpPr txBox="1">
            <a:spLocks noChangeArrowheads="1"/>
          </p:cNvSpPr>
          <p:nvPr/>
        </p:nvSpPr>
        <p:spPr bwMode="auto">
          <a:xfrm>
            <a:off x="4038600" y="3581401"/>
            <a:ext cx="3733800" cy="7155805"/>
          </a:xfrm>
          <a:prstGeom prst="rect">
            <a:avLst/>
          </a:prstGeom>
          <a:noFill/>
          <a:ln w="9525">
            <a:noFill/>
            <a:miter lim="800000"/>
            <a:headEnd/>
            <a:tailEnd/>
          </a:ln>
        </p:spPr>
        <p:txBody>
          <a:bodyPr wrap="square">
            <a:spAutoFit/>
          </a:bodyPr>
          <a:lstStyle/>
          <a:p>
            <a:pPr>
              <a:spcBef>
                <a:spcPct val="50000"/>
              </a:spcBef>
            </a:pPr>
            <a:r>
              <a:rPr lang="en-US" b="1" u="sng" dirty="0">
                <a:latin typeface="Calibri" pitchFamily="34" charset="0"/>
              </a:rPr>
              <a:t>Tier 1: Universal </a:t>
            </a:r>
            <a:r>
              <a:rPr lang="en-US" b="1" u="sng" dirty="0" smtClean="0">
                <a:latin typeface="Calibri" pitchFamily="34" charset="0"/>
              </a:rPr>
              <a:t>Supports  for ALL</a:t>
            </a:r>
            <a:endParaRPr lang="en-US" b="1" u="sng" dirty="0">
              <a:latin typeface="Calibri" pitchFamily="34" charset="0"/>
            </a:endParaRPr>
          </a:p>
          <a:p>
            <a:pPr>
              <a:spcBef>
                <a:spcPct val="50000"/>
              </a:spcBef>
              <a:buFontTx/>
              <a:buChar char="•"/>
            </a:pPr>
            <a:r>
              <a:rPr lang="en-US" b="1" dirty="0">
                <a:latin typeface="Calibri" pitchFamily="34" charset="0"/>
              </a:rPr>
              <a:t> </a:t>
            </a:r>
            <a:r>
              <a:rPr lang="en-US" b="1" dirty="0" smtClean="0">
                <a:latin typeface="Calibri" pitchFamily="34" charset="0"/>
              </a:rPr>
              <a:t>Grounded in need-based  &amp; asset  building thinking </a:t>
            </a:r>
          </a:p>
          <a:p>
            <a:pPr>
              <a:spcBef>
                <a:spcPct val="50000"/>
              </a:spcBef>
              <a:buFontTx/>
              <a:buChar char="•"/>
            </a:pPr>
            <a:r>
              <a:rPr lang="en-US" b="1" dirty="0" smtClean="0">
                <a:latin typeface="Calibri" pitchFamily="34" charset="0"/>
              </a:rPr>
              <a:t>  Safe, supportive climate</a:t>
            </a:r>
          </a:p>
          <a:p>
            <a:pPr>
              <a:spcBef>
                <a:spcPct val="50000"/>
              </a:spcBef>
              <a:buFontTx/>
              <a:buChar char="•"/>
            </a:pPr>
            <a:r>
              <a:rPr lang="en-US" b="1" dirty="0" smtClean="0">
                <a:latin typeface="Calibri" pitchFamily="34" charset="0"/>
              </a:rPr>
              <a:t> Meaningful , relevant instruction &amp; programming</a:t>
            </a:r>
          </a:p>
          <a:p>
            <a:pPr>
              <a:spcBef>
                <a:spcPct val="50000"/>
              </a:spcBef>
              <a:buFontTx/>
              <a:buChar char="•"/>
            </a:pPr>
            <a:r>
              <a:rPr lang="en-US" b="1" dirty="0" smtClean="0">
                <a:latin typeface="Calibri" pitchFamily="34" charset="0"/>
              </a:rPr>
              <a:t> Routines and procedures</a:t>
            </a:r>
          </a:p>
          <a:p>
            <a:pPr>
              <a:spcBef>
                <a:spcPct val="50000"/>
              </a:spcBef>
              <a:buFontTx/>
              <a:buChar char="•"/>
            </a:pPr>
            <a:r>
              <a:rPr lang="en-US" b="1" dirty="0" smtClean="0">
                <a:latin typeface="Calibri" pitchFamily="34" charset="0"/>
              </a:rPr>
              <a:t> Relationship and rapport</a:t>
            </a:r>
          </a:p>
          <a:p>
            <a:pPr>
              <a:spcBef>
                <a:spcPct val="50000"/>
              </a:spcBef>
              <a:buFontTx/>
              <a:buChar char="•"/>
            </a:pPr>
            <a:endParaRPr lang="en-US" dirty="0" smtClean="0">
              <a:latin typeface="Calibri" pitchFamily="34" charset="0"/>
            </a:endParaRPr>
          </a:p>
          <a:p>
            <a:pPr>
              <a:spcBef>
                <a:spcPct val="50000"/>
              </a:spcBef>
              <a:buFontTx/>
              <a:buChar char="•"/>
            </a:pPr>
            <a:endParaRPr lang="en-US" dirty="0" smtClean="0">
              <a:latin typeface="Calibri" pitchFamily="34" charset="0"/>
            </a:endParaRPr>
          </a:p>
          <a:p>
            <a:pPr>
              <a:spcBef>
                <a:spcPct val="50000"/>
              </a:spcBef>
              <a:buFontTx/>
              <a:buChar char="•"/>
            </a:pPr>
            <a:endParaRPr lang="en-US" dirty="0" smtClean="0">
              <a:latin typeface="Calibri" pitchFamily="34" charset="0"/>
            </a:endParaRPr>
          </a:p>
          <a:p>
            <a:pPr>
              <a:spcBef>
                <a:spcPct val="50000"/>
              </a:spcBef>
              <a:buFontTx/>
              <a:buChar char="•"/>
            </a:pPr>
            <a:endParaRPr lang="en-US" dirty="0">
              <a:latin typeface="Calibri" pitchFamily="34" charset="0"/>
            </a:endParaRPr>
          </a:p>
          <a:p>
            <a:pPr>
              <a:spcBef>
                <a:spcPct val="50000"/>
              </a:spcBef>
              <a:buFontTx/>
              <a:buChar char="•"/>
            </a:pPr>
            <a:endParaRPr lang="en-US" dirty="0">
              <a:latin typeface="Calibri" pitchFamily="34" charset="0"/>
            </a:endParaRPr>
          </a:p>
          <a:p>
            <a:pPr>
              <a:spcBef>
                <a:spcPct val="50000"/>
              </a:spcBef>
              <a:buFontTx/>
              <a:buChar char="•"/>
            </a:pPr>
            <a:endParaRPr lang="en-US" dirty="0">
              <a:latin typeface="Calibri" pitchFamily="34" charset="0"/>
            </a:endParaRPr>
          </a:p>
          <a:p>
            <a:pPr>
              <a:spcBef>
                <a:spcPct val="50000"/>
              </a:spcBef>
              <a:buFontTx/>
              <a:buChar char="•"/>
            </a:pPr>
            <a:endParaRPr lang="en-US" dirty="0">
              <a:latin typeface="Calibri" pitchFamily="34" charset="0"/>
            </a:endParaRPr>
          </a:p>
          <a:p>
            <a:pPr>
              <a:spcBef>
                <a:spcPct val="50000"/>
              </a:spcBef>
              <a:buFontTx/>
              <a:buChar char="•"/>
            </a:pPr>
            <a:endParaRPr lang="en-US" dirty="0">
              <a:latin typeface="Calibri" pitchFamily="34" charset="0"/>
            </a:endParaRPr>
          </a:p>
          <a:p>
            <a:pPr>
              <a:spcBef>
                <a:spcPct val="50000"/>
              </a:spcBef>
              <a:buFontTx/>
              <a:buChar char="•"/>
            </a:pPr>
            <a:endParaRPr lang="en-US" dirty="0">
              <a:latin typeface="Calibri" pitchFamily="34" charset="0"/>
            </a:endParaRPr>
          </a:p>
          <a:p>
            <a:pPr>
              <a:spcBef>
                <a:spcPct val="50000"/>
              </a:spcBef>
              <a:buFontTx/>
              <a:buChar char="•"/>
            </a:pPr>
            <a:endParaRPr lang="en-US" dirty="0">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600" b="1" dirty="0" smtClean="0"/>
              <a:t>SUPPORTS FOR ALL</a:t>
            </a:r>
            <a:endParaRPr lang="en-US" sz="3600" b="1" dirty="0"/>
          </a:p>
        </p:txBody>
      </p:sp>
      <p:sp>
        <p:nvSpPr>
          <p:cNvPr id="3" name="Content Placeholder 2"/>
          <p:cNvSpPr>
            <a:spLocks noGrp="1"/>
          </p:cNvSpPr>
          <p:nvPr>
            <p:ph sz="quarter" idx="1"/>
          </p:nvPr>
        </p:nvSpPr>
        <p:spPr>
          <a:xfrm>
            <a:off x="457200" y="1219200"/>
            <a:ext cx="8229600" cy="5181600"/>
          </a:xfrm>
        </p:spPr>
        <p:txBody>
          <a:bodyPr>
            <a:normAutofit lnSpcReduction="10000"/>
          </a:bodyPr>
          <a:lstStyle/>
          <a:p>
            <a:pPr>
              <a:buNone/>
            </a:pPr>
            <a:r>
              <a:rPr lang="en-US" sz="3200" dirty="0" smtClean="0"/>
              <a:t>Prevention of problems is goal. </a:t>
            </a:r>
          </a:p>
          <a:p>
            <a:pPr>
              <a:lnSpc>
                <a:spcPct val="90000"/>
              </a:lnSpc>
            </a:pPr>
            <a:r>
              <a:rPr lang="en-US" sz="3200" dirty="0" smtClean="0"/>
              <a:t>Provide autonomy within structure…choices</a:t>
            </a:r>
          </a:p>
          <a:p>
            <a:pPr>
              <a:lnSpc>
                <a:spcPct val="90000"/>
              </a:lnSpc>
            </a:pPr>
            <a:r>
              <a:rPr lang="en-US" sz="3200" dirty="0" smtClean="0"/>
              <a:t>Set clear &amp; consistent expectations</a:t>
            </a:r>
          </a:p>
          <a:p>
            <a:pPr>
              <a:lnSpc>
                <a:spcPct val="90000"/>
              </a:lnSpc>
            </a:pPr>
            <a:r>
              <a:rPr lang="en-US" sz="3200" dirty="0" smtClean="0"/>
              <a:t>Discipline replaces punishment…teach, model, reinforce</a:t>
            </a:r>
          </a:p>
          <a:p>
            <a:pPr>
              <a:lnSpc>
                <a:spcPct val="90000"/>
              </a:lnSpc>
            </a:pPr>
            <a:r>
              <a:rPr lang="en-US" sz="3200" dirty="0" smtClean="0"/>
              <a:t>Use logical &amp; natural consequences</a:t>
            </a:r>
          </a:p>
          <a:p>
            <a:pPr>
              <a:lnSpc>
                <a:spcPct val="90000"/>
              </a:lnSpc>
            </a:pPr>
            <a:r>
              <a:rPr lang="en-US" sz="3200" dirty="0" smtClean="0"/>
              <a:t>Demand “greatness” instead of obedience</a:t>
            </a:r>
          </a:p>
          <a:p>
            <a:pPr>
              <a:lnSpc>
                <a:spcPct val="90000"/>
              </a:lnSpc>
            </a:pPr>
            <a:r>
              <a:rPr lang="en-US" sz="3200" dirty="0" smtClean="0"/>
              <a:t>Skills assessment…no assumptions</a:t>
            </a:r>
          </a:p>
          <a:p>
            <a:pPr>
              <a:lnSpc>
                <a:spcPct val="90000"/>
              </a:lnSpc>
            </a:pPr>
            <a:r>
              <a:rPr lang="en-US" sz="3200" dirty="0" smtClean="0"/>
              <a:t>Mobilize the positive power of peers.</a:t>
            </a:r>
          </a:p>
          <a:p>
            <a:pPr>
              <a:lnSpc>
                <a:spcPct val="90000"/>
              </a:lnSpc>
            </a:pPr>
            <a:r>
              <a:rPr lang="en-US" sz="3200" dirty="0" smtClean="0"/>
              <a:t>Personalized and relevant instruction and activity</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762000"/>
          </a:xfrm>
        </p:spPr>
        <p:txBody>
          <a:bodyPr>
            <a:normAutofit/>
          </a:bodyPr>
          <a:lstStyle/>
          <a:p>
            <a:r>
              <a:rPr lang="en-US" dirty="0" smtClean="0"/>
              <a:t>       </a:t>
            </a:r>
            <a:r>
              <a:rPr lang="en-US" b="1" dirty="0" smtClean="0"/>
              <a:t>WHAT IF….WHAT DO YOU DO?</a:t>
            </a:r>
            <a:endParaRPr lang="en-US" b="1" dirty="0"/>
          </a:p>
        </p:txBody>
      </p:sp>
      <p:pic>
        <p:nvPicPr>
          <p:cNvPr id="4" name="Content Placeholder 3" descr="iceberg2.jpg"/>
          <p:cNvPicPr>
            <a:picLocks noGrp="1" noChangeAspect="1"/>
          </p:cNvPicPr>
          <p:nvPr>
            <p:ph sz="quarter" idx="1"/>
          </p:nvPr>
        </p:nvPicPr>
        <p:blipFill>
          <a:blip r:embed="rId2" cstate="print"/>
          <a:stretch>
            <a:fillRect/>
          </a:stretch>
        </p:blipFill>
        <p:spPr>
          <a:xfrm>
            <a:off x="457200" y="1447800"/>
            <a:ext cx="4041775" cy="4191000"/>
          </a:xfrm>
        </p:spPr>
      </p:pic>
      <p:sp>
        <p:nvSpPr>
          <p:cNvPr id="6" name="Content Placeholder 5"/>
          <p:cNvSpPr>
            <a:spLocks noGrp="1"/>
          </p:cNvSpPr>
          <p:nvPr>
            <p:ph sz="quarter" idx="2"/>
          </p:nvPr>
        </p:nvSpPr>
        <p:spPr/>
        <p:txBody>
          <a:bodyPr/>
          <a:lstStyle/>
          <a:p>
            <a:pPr>
              <a:buFont typeface="Arial" pitchFamily="34" charset="0"/>
              <a:buChar char="•"/>
            </a:pPr>
            <a:r>
              <a:rPr lang="en-US" sz="3200" dirty="0" smtClean="0"/>
              <a:t>Youth is continually disrespectful.</a:t>
            </a:r>
          </a:p>
          <a:p>
            <a:pPr>
              <a:buNone/>
            </a:pPr>
            <a:endParaRPr lang="en-US" sz="3200" dirty="0" smtClean="0"/>
          </a:p>
          <a:p>
            <a:pPr>
              <a:buFont typeface="Arial" pitchFamily="34" charset="0"/>
              <a:buChar char="•"/>
            </a:pPr>
            <a:r>
              <a:rPr lang="en-US" sz="3200" dirty="0" smtClean="0"/>
              <a:t>Youth has difficulty completing a tasks.</a:t>
            </a:r>
          </a:p>
          <a:p>
            <a:pPr>
              <a:buNone/>
            </a:pPr>
            <a:endParaRPr lang="en-US" sz="3200" dirty="0" smtClean="0"/>
          </a:p>
          <a:p>
            <a:pPr>
              <a:buFont typeface="Arial" pitchFamily="34" charset="0"/>
              <a:buChar char="•"/>
            </a:pPr>
            <a:r>
              <a:rPr lang="en-US" sz="3200" dirty="0" smtClean="0"/>
              <a:t>Youth verbally bullies peers to get his way.</a:t>
            </a:r>
          </a:p>
          <a:p>
            <a:pPr>
              <a:buFont typeface="Arial" pitchFamily="34" charset="0"/>
              <a:buChar char="•"/>
            </a:pP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000" b="1" dirty="0" smtClean="0"/>
              <a:t>SUPPORTS FOR SOME</a:t>
            </a:r>
            <a:endParaRPr lang="en-US" sz="4000" b="1" dirty="0"/>
          </a:p>
        </p:txBody>
      </p:sp>
      <p:sp>
        <p:nvSpPr>
          <p:cNvPr id="3" name="Content Placeholder 2"/>
          <p:cNvSpPr>
            <a:spLocks noGrp="1"/>
          </p:cNvSpPr>
          <p:nvPr>
            <p:ph sz="quarter" idx="1"/>
          </p:nvPr>
        </p:nvSpPr>
        <p:spPr>
          <a:xfrm>
            <a:off x="457200" y="1143000"/>
            <a:ext cx="8229600" cy="5181600"/>
          </a:xfrm>
        </p:spPr>
        <p:txBody>
          <a:bodyPr>
            <a:noAutofit/>
          </a:bodyPr>
          <a:lstStyle/>
          <a:p>
            <a:r>
              <a:rPr lang="en-US" sz="2800" dirty="0" smtClean="0"/>
              <a:t>Built upon the universal foundations.</a:t>
            </a:r>
          </a:p>
          <a:p>
            <a:r>
              <a:rPr lang="en-US" sz="2800" dirty="0" smtClean="0"/>
              <a:t>Re-teach, reinforce and repeat</a:t>
            </a:r>
          </a:p>
          <a:p>
            <a:pPr>
              <a:lnSpc>
                <a:spcPct val="80000"/>
              </a:lnSpc>
            </a:pPr>
            <a:r>
              <a:rPr lang="en-US" sz="2800" dirty="0" smtClean="0"/>
              <a:t>Intentional, caring relationships </a:t>
            </a:r>
          </a:p>
          <a:p>
            <a:pPr>
              <a:lnSpc>
                <a:spcPct val="80000"/>
              </a:lnSpc>
            </a:pPr>
            <a:r>
              <a:rPr lang="en-US" sz="2800" dirty="0" smtClean="0"/>
              <a:t>Understand student’s anxieties and fears so can respond</a:t>
            </a:r>
          </a:p>
          <a:p>
            <a:pPr>
              <a:lnSpc>
                <a:spcPct val="80000"/>
              </a:lnSpc>
            </a:pPr>
            <a:r>
              <a:rPr lang="en-US" sz="2800" dirty="0" smtClean="0"/>
              <a:t>Understand that behavior serves a function for student</a:t>
            </a:r>
          </a:p>
          <a:p>
            <a:pPr>
              <a:lnSpc>
                <a:spcPct val="80000"/>
              </a:lnSpc>
            </a:pPr>
            <a:r>
              <a:rPr lang="en-US" sz="2800" dirty="0" smtClean="0"/>
              <a:t>Crisis is an opportunity for learning new skills</a:t>
            </a:r>
          </a:p>
          <a:p>
            <a:pPr>
              <a:lnSpc>
                <a:spcPct val="80000"/>
              </a:lnSpc>
            </a:pPr>
            <a:r>
              <a:rPr lang="en-US" sz="2800" dirty="0" smtClean="0"/>
              <a:t>Disengage from conflict cycle</a:t>
            </a:r>
          </a:p>
          <a:p>
            <a:pPr>
              <a:lnSpc>
                <a:spcPct val="80000"/>
              </a:lnSpc>
            </a:pPr>
            <a:r>
              <a:rPr lang="en-US" sz="2800" dirty="0" smtClean="0"/>
              <a:t>Earn trust</a:t>
            </a:r>
          </a:p>
          <a:p>
            <a:pPr>
              <a:lnSpc>
                <a:spcPct val="80000"/>
              </a:lnSpc>
            </a:pPr>
            <a:r>
              <a:rPr lang="en-US" sz="2800" dirty="0" smtClean="0"/>
              <a:t>Respect begets respect</a:t>
            </a:r>
          </a:p>
          <a:p>
            <a:pPr>
              <a:lnSpc>
                <a:spcPct val="80000"/>
              </a:lnSpc>
            </a:pPr>
            <a:r>
              <a:rPr lang="en-US" sz="2800" dirty="0" smtClean="0"/>
              <a:t>Teach joy and nurture confidence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931863" y="304800"/>
            <a:ext cx="7373937" cy="1447800"/>
          </a:xfrm>
        </p:spPr>
        <p:txBody>
          <a:bodyPr>
            <a:normAutofit fontScale="90000"/>
          </a:bodyPr>
          <a:lstStyle/>
          <a:p>
            <a:pPr eaLnBrk="1" hangingPunct="1"/>
            <a:r>
              <a:rPr lang="en-US" sz="3600" dirty="0" smtClean="0"/>
              <a:t> </a:t>
            </a:r>
            <a:r>
              <a:rPr lang="en-US" sz="3600" b="1" dirty="0" smtClean="0"/>
              <a:t>What Influences How Students Respond to Stressful Incidents?</a:t>
            </a:r>
          </a:p>
        </p:txBody>
      </p:sp>
      <p:sp>
        <p:nvSpPr>
          <p:cNvPr id="74755" name="Rectangle 3"/>
          <p:cNvSpPr>
            <a:spLocks noGrp="1" noChangeArrowheads="1"/>
          </p:cNvSpPr>
          <p:nvPr>
            <p:ph type="body" idx="1"/>
          </p:nvPr>
        </p:nvSpPr>
        <p:spPr>
          <a:xfrm>
            <a:off x="949325" y="1752600"/>
            <a:ext cx="7661275" cy="4343400"/>
          </a:xfrm>
        </p:spPr>
        <p:txBody>
          <a:bodyPr/>
          <a:lstStyle/>
          <a:p>
            <a:pPr eaLnBrk="1" hangingPunct="1">
              <a:lnSpc>
                <a:spcPct val="90000"/>
              </a:lnSpc>
              <a:buFont typeface="Wingdings" pitchFamily="2" charset="2"/>
              <a:buNone/>
            </a:pPr>
            <a:endParaRPr lang="en-US" sz="2800" smtClean="0"/>
          </a:p>
          <a:p>
            <a:pPr eaLnBrk="1" hangingPunct="1">
              <a:lnSpc>
                <a:spcPct val="90000"/>
              </a:lnSpc>
            </a:pPr>
            <a:r>
              <a:rPr lang="en-US" sz="2800" smtClean="0"/>
              <a:t>Student’s </a:t>
            </a:r>
            <a:r>
              <a:rPr lang="en-US" sz="2800" b="1" u="sng" smtClean="0"/>
              <a:t>feelings</a:t>
            </a:r>
            <a:r>
              <a:rPr lang="en-US" sz="2800" smtClean="0"/>
              <a:t> about his/her competency. </a:t>
            </a:r>
            <a:r>
              <a:rPr lang="en-US" sz="2800" i="1" smtClean="0"/>
              <a:t>“</a:t>
            </a:r>
            <a:r>
              <a:rPr lang="en-US" sz="2800" i="1" smtClean="0">
                <a:solidFill>
                  <a:srgbClr val="FF0000"/>
                </a:solidFill>
              </a:rPr>
              <a:t>I am stupid if I make mistakes” </a:t>
            </a:r>
            <a:r>
              <a:rPr lang="en-US" sz="2800" smtClean="0">
                <a:solidFill>
                  <a:srgbClr val="FF0000"/>
                </a:solidFill>
              </a:rPr>
              <a:t>or</a:t>
            </a:r>
            <a:r>
              <a:rPr lang="en-US" sz="2800" i="1" smtClean="0">
                <a:solidFill>
                  <a:srgbClr val="FF0000"/>
                </a:solidFill>
              </a:rPr>
              <a:t> “I feel good when I try.”</a:t>
            </a:r>
          </a:p>
          <a:p>
            <a:pPr eaLnBrk="1" hangingPunct="1">
              <a:lnSpc>
                <a:spcPct val="90000"/>
              </a:lnSpc>
            </a:pPr>
            <a:r>
              <a:rPr lang="en-US" sz="2800" smtClean="0"/>
              <a:t>Student’ </a:t>
            </a:r>
            <a:r>
              <a:rPr lang="en-US" sz="2800" b="1" u="sng" smtClean="0"/>
              <a:t>feelings</a:t>
            </a:r>
            <a:r>
              <a:rPr lang="en-US" sz="2800" smtClean="0"/>
              <a:t> (positive or negative) about the event. The </a:t>
            </a:r>
            <a:r>
              <a:rPr lang="en-US" sz="2800" b="1" u="sng" smtClean="0"/>
              <a:t>thoughts</a:t>
            </a:r>
            <a:r>
              <a:rPr lang="en-US" sz="2800" smtClean="0"/>
              <a:t> about it, not the event itself. </a:t>
            </a:r>
            <a:r>
              <a:rPr lang="en-US" sz="2800" i="1" smtClean="0">
                <a:solidFill>
                  <a:srgbClr val="FF0000"/>
                </a:solidFill>
              </a:rPr>
              <a:t>“I can handle this.” </a:t>
            </a:r>
            <a:r>
              <a:rPr lang="en-US" sz="2800" smtClean="0">
                <a:solidFill>
                  <a:srgbClr val="FF0000"/>
                </a:solidFill>
              </a:rPr>
              <a:t>or</a:t>
            </a:r>
            <a:r>
              <a:rPr lang="en-US" sz="2800" i="1" smtClean="0">
                <a:solidFill>
                  <a:srgbClr val="FF0000"/>
                </a:solidFill>
              </a:rPr>
              <a:t> “I know I will fail this test.”</a:t>
            </a:r>
          </a:p>
          <a:p>
            <a:pPr eaLnBrk="1" hangingPunct="1">
              <a:lnSpc>
                <a:spcPct val="90000"/>
              </a:lnSpc>
            </a:pPr>
            <a:r>
              <a:rPr lang="en-US" sz="2800" smtClean="0"/>
              <a:t>How adults support the student. How would this influence student </a:t>
            </a:r>
            <a:r>
              <a:rPr lang="en-US" sz="2800" b="1" u="sng" smtClean="0"/>
              <a:t>feelings</a:t>
            </a:r>
            <a:r>
              <a:rPr lang="en-US" sz="2800" smtClean="0"/>
              <a:t>?</a:t>
            </a:r>
          </a:p>
          <a:p>
            <a:pPr eaLnBrk="1" hangingPunct="1">
              <a:lnSpc>
                <a:spcPct val="90000"/>
              </a:lnSpc>
            </a:pPr>
            <a:endParaRPr lang="en-US" sz="2800" smtClean="0"/>
          </a:p>
          <a:p>
            <a:pPr eaLnBrk="1" hangingPunct="1">
              <a:lnSpc>
                <a:spcPct val="90000"/>
              </a:lnSpc>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fade">
                                      <p:cBhvr>
                                        <p:cTn id="7" dur="2000"/>
                                        <p:tgtEl>
                                          <p:spTgt spid="747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fade">
                                      <p:cBhvr>
                                        <p:cTn id="12" dur="2000"/>
                                        <p:tgtEl>
                                          <p:spTgt spid="74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fade">
                                      <p:cBhvr>
                                        <p:cTn id="17" dur="2000"/>
                                        <p:tgtEl>
                                          <p:spTgt spid="747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4755">
                                            <p:txEl>
                                              <p:pRg st="3" end="3"/>
                                            </p:txEl>
                                          </p:spTgt>
                                        </p:tgtEl>
                                        <p:attrNameLst>
                                          <p:attrName>style.visibility</p:attrName>
                                        </p:attrNameLst>
                                      </p:cBhvr>
                                      <p:to>
                                        <p:strVal val="visible"/>
                                      </p:to>
                                    </p:set>
                                    <p:animEffect transition="in" filter="fade">
                                      <p:cBhvr>
                                        <p:cTn id="22" dur="2000"/>
                                        <p:tgtEl>
                                          <p:spTgt spid="747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1828800" y="2209800"/>
            <a:ext cx="5486400" cy="3200400"/>
            <a:chOff x="2047" y="1125"/>
            <a:chExt cx="7200" cy="4320"/>
          </a:xfrm>
        </p:grpSpPr>
        <p:sp>
          <p:nvSpPr>
            <p:cNvPr id="20491" name="AutoShape 3"/>
            <p:cNvSpPr>
              <a:spLocks noChangeAspect="1" noChangeArrowheads="1"/>
            </p:cNvSpPr>
            <p:nvPr/>
          </p:nvSpPr>
          <p:spPr bwMode="auto">
            <a:xfrm>
              <a:off x="2047" y="1125"/>
              <a:ext cx="7200" cy="4320"/>
            </a:xfrm>
            <a:prstGeom prst="rect">
              <a:avLst/>
            </a:prstGeom>
            <a:noFill/>
            <a:ln w="9525">
              <a:noFill/>
              <a:miter lim="800000"/>
              <a:headEnd/>
              <a:tailEnd/>
            </a:ln>
          </p:spPr>
          <p:txBody>
            <a:bodyPr/>
            <a:lstStyle/>
            <a:p>
              <a:endParaRPr lang="en-US"/>
            </a:p>
          </p:txBody>
        </p:sp>
        <p:sp>
          <p:nvSpPr>
            <p:cNvPr id="20492" name="Oval 4"/>
            <p:cNvSpPr>
              <a:spLocks noChangeArrowheads="1"/>
            </p:cNvSpPr>
            <p:nvPr/>
          </p:nvSpPr>
          <p:spPr bwMode="auto">
            <a:xfrm>
              <a:off x="4447" y="1125"/>
              <a:ext cx="2100" cy="2160"/>
            </a:xfrm>
            <a:prstGeom prst="ellipse">
              <a:avLst/>
            </a:prstGeom>
            <a:solidFill>
              <a:schemeClr val="accent1"/>
            </a:solidFill>
            <a:ln w="9525">
              <a:solidFill>
                <a:srgbClr val="000000"/>
              </a:solidFill>
              <a:round/>
              <a:headEnd/>
              <a:tailEnd/>
            </a:ln>
          </p:spPr>
          <p:txBody>
            <a:bodyPr/>
            <a:lstStyle/>
            <a:p>
              <a:endParaRPr lang="en-US"/>
            </a:p>
          </p:txBody>
        </p:sp>
        <p:sp>
          <p:nvSpPr>
            <p:cNvPr id="20493" name="Text Box 5"/>
            <p:cNvSpPr txBox="1">
              <a:spLocks noChangeArrowheads="1"/>
            </p:cNvSpPr>
            <p:nvPr/>
          </p:nvSpPr>
          <p:spPr bwMode="auto">
            <a:xfrm>
              <a:off x="4747" y="1588"/>
              <a:ext cx="1500" cy="1080"/>
            </a:xfrm>
            <a:prstGeom prst="rect">
              <a:avLst/>
            </a:prstGeom>
            <a:noFill/>
            <a:ln w="28575">
              <a:noFill/>
              <a:miter lim="800000"/>
              <a:headEnd/>
              <a:tailEnd/>
            </a:ln>
          </p:spPr>
          <p:txBody>
            <a:bodyPr/>
            <a:lstStyle/>
            <a:p>
              <a:r>
                <a:rPr lang="en-US" sz="1600">
                  <a:solidFill>
                    <a:schemeClr val="bg2"/>
                  </a:solidFill>
                  <a:latin typeface="Tahoma" pitchFamily="34" charset="0"/>
                </a:rPr>
                <a:t>       </a:t>
              </a:r>
              <a:r>
                <a:rPr lang="en-US" sz="1400">
                  <a:latin typeface="Tahoma" pitchFamily="34" charset="0"/>
                </a:rPr>
                <a:t>1</a:t>
              </a:r>
            </a:p>
            <a:p>
              <a:r>
                <a:rPr lang="en-US" sz="1400">
                  <a:latin typeface="Tahoma" pitchFamily="34" charset="0"/>
                </a:rPr>
                <a:t>   Stressful </a:t>
              </a:r>
            </a:p>
            <a:p>
              <a:r>
                <a:rPr lang="en-US" sz="1400">
                  <a:latin typeface="Tahoma" pitchFamily="34" charset="0"/>
                </a:rPr>
                <a:t>     Event</a:t>
              </a:r>
              <a:endParaRPr lang="en-US" sz="1400" b="0">
                <a:latin typeface="Tahoma" pitchFamily="34" charset="0"/>
              </a:endParaRPr>
            </a:p>
          </p:txBody>
        </p:sp>
        <p:pic>
          <p:nvPicPr>
            <p:cNvPr id="20494" name="Picture 6" descr="MCDD00945_0000[1]"/>
            <p:cNvPicPr>
              <a:picLocks noChangeAspect="1" noChangeArrowheads="1"/>
            </p:cNvPicPr>
            <p:nvPr/>
          </p:nvPicPr>
          <p:blipFill>
            <a:blip r:embed="rId3" cstate="print"/>
            <a:srcRect/>
            <a:stretch>
              <a:fillRect/>
            </a:stretch>
          </p:blipFill>
          <p:spPr bwMode="auto">
            <a:xfrm>
              <a:off x="4597" y="3439"/>
              <a:ext cx="1725" cy="1656"/>
            </a:xfrm>
            <a:prstGeom prst="rect">
              <a:avLst/>
            </a:prstGeom>
            <a:noFill/>
            <a:ln w="9525">
              <a:noFill/>
              <a:miter lim="800000"/>
              <a:headEnd/>
              <a:tailEnd/>
            </a:ln>
          </p:spPr>
        </p:pic>
        <p:pic>
          <p:nvPicPr>
            <p:cNvPr id="20495" name="Picture 7" descr="MCj04247760000[1]"/>
            <p:cNvPicPr>
              <a:picLocks noChangeAspect="1" noChangeArrowheads="1"/>
            </p:cNvPicPr>
            <p:nvPr/>
          </p:nvPicPr>
          <p:blipFill>
            <a:blip r:embed="rId4" cstate="print"/>
            <a:srcRect/>
            <a:stretch>
              <a:fillRect/>
            </a:stretch>
          </p:blipFill>
          <p:spPr bwMode="auto">
            <a:xfrm rot="8466172">
              <a:off x="6547" y="2668"/>
              <a:ext cx="551" cy="771"/>
            </a:xfrm>
            <a:prstGeom prst="rect">
              <a:avLst/>
            </a:prstGeom>
            <a:solidFill>
              <a:srgbClr val="000080"/>
            </a:solidFill>
            <a:ln w="9525">
              <a:noFill/>
              <a:miter lim="800000"/>
              <a:headEnd/>
              <a:tailEnd/>
            </a:ln>
          </p:spPr>
        </p:pic>
        <p:sp>
          <p:nvSpPr>
            <p:cNvPr id="20496" name="Oval 8"/>
            <p:cNvSpPr>
              <a:spLocks noChangeArrowheads="1"/>
            </p:cNvSpPr>
            <p:nvPr/>
          </p:nvSpPr>
          <p:spPr bwMode="auto">
            <a:xfrm>
              <a:off x="6847" y="3131"/>
              <a:ext cx="2100" cy="2005"/>
            </a:xfrm>
            <a:prstGeom prst="ellipse">
              <a:avLst/>
            </a:prstGeom>
            <a:solidFill>
              <a:schemeClr val="accent1"/>
            </a:solidFill>
            <a:ln w="9525">
              <a:solidFill>
                <a:srgbClr val="000000"/>
              </a:solidFill>
              <a:round/>
              <a:headEnd/>
              <a:tailEnd/>
            </a:ln>
          </p:spPr>
          <p:txBody>
            <a:bodyPr/>
            <a:lstStyle/>
            <a:p>
              <a:endParaRPr lang="en-US"/>
            </a:p>
          </p:txBody>
        </p:sp>
        <p:sp>
          <p:nvSpPr>
            <p:cNvPr id="20497" name="Text Box 9"/>
            <p:cNvSpPr txBox="1">
              <a:spLocks noChangeArrowheads="1"/>
            </p:cNvSpPr>
            <p:nvPr/>
          </p:nvSpPr>
          <p:spPr bwMode="auto">
            <a:xfrm>
              <a:off x="7147" y="3748"/>
              <a:ext cx="1500" cy="1388"/>
            </a:xfrm>
            <a:prstGeom prst="rect">
              <a:avLst/>
            </a:prstGeom>
            <a:noFill/>
            <a:ln w="9525">
              <a:noFill/>
              <a:miter lim="800000"/>
              <a:headEnd/>
              <a:tailEnd/>
            </a:ln>
          </p:spPr>
          <p:txBody>
            <a:bodyPr/>
            <a:lstStyle/>
            <a:p>
              <a:r>
                <a:rPr lang="en-US" sz="1400">
                  <a:solidFill>
                    <a:schemeClr val="bg2"/>
                  </a:solidFill>
                  <a:latin typeface="Tahoma" pitchFamily="34" charset="0"/>
                </a:rPr>
                <a:t>        </a:t>
              </a:r>
              <a:r>
                <a:rPr lang="en-US" sz="1400">
                  <a:latin typeface="Tahoma" pitchFamily="34" charset="0"/>
                </a:rPr>
                <a:t>2</a:t>
              </a:r>
            </a:p>
            <a:p>
              <a:r>
                <a:rPr lang="en-US" sz="1400">
                  <a:latin typeface="Tahoma" pitchFamily="34" charset="0"/>
                </a:rPr>
                <a:t>  Student’s     </a:t>
              </a:r>
            </a:p>
            <a:p>
              <a:r>
                <a:rPr lang="en-US" sz="1400">
                  <a:latin typeface="Tahoma" pitchFamily="34" charset="0"/>
                </a:rPr>
                <a:t>   Feelings</a:t>
              </a:r>
              <a:endParaRPr lang="en-US" sz="1400" b="0">
                <a:latin typeface="Tahoma" pitchFamily="34" charset="0"/>
              </a:endParaRPr>
            </a:p>
          </p:txBody>
        </p:sp>
        <p:sp>
          <p:nvSpPr>
            <p:cNvPr id="20498" name="Oval 10"/>
            <p:cNvSpPr>
              <a:spLocks noChangeArrowheads="1"/>
            </p:cNvSpPr>
            <p:nvPr/>
          </p:nvSpPr>
          <p:spPr bwMode="auto">
            <a:xfrm>
              <a:off x="2047" y="3131"/>
              <a:ext cx="2100" cy="2005"/>
            </a:xfrm>
            <a:prstGeom prst="ellipse">
              <a:avLst/>
            </a:prstGeom>
            <a:solidFill>
              <a:schemeClr val="accent1"/>
            </a:solidFill>
            <a:ln w="9525">
              <a:solidFill>
                <a:srgbClr val="000000"/>
              </a:solidFill>
              <a:round/>
              <a:headEnd/>
              <a:tailEnd/>
            </a:ln>
          </p:spPr>
          <p:txBody>
            <a:bodyPr/>
            <a:lstStyle/>
            <a:p>
              <a:endParaRPr lang="en-US"/>
            </a:p>
          </p:txBody>
        </p:sp>
        <p:pic>
          <p:nvPicPr>
            <p:cNvPr id="20499" name="Picture 11" descr="MCj04247760000[1]"/>
            <p:cNvPicPr>
              <a:picLocks noChangeAspect="1" noChangeArrowheads="1"/>
            </p:cNvPicPr>
            <p:nvPr/>
          </p:nvPicPr>
          <p:blipFill>
            <a:blip r:embed="rId4" cstate="print"/>
            <a:srcRect/>
            <a:stretch>
              <a:fillRect/>
            </a:stretch>
          </p:blipFill>
          <p:spPr bwMode="auto">
            <a:xfrm rot="3071671">
              <a:off x="3840" y="2678"/>
              <a:ext cx="566" cy="749"/>
            </a:xfrm>
            <a:prstGeom prst="rect">
              <a:avLst/>
            </a:prstGeom>
            <a:solidFill>
              <a:srgbClr val="000080"/>
            </a:solidFill>
            <a:ln w="9525">
              <a:noFill/>
              <a:miter lim="800000"/>
              <a:headEnd/>
              <a:tailEnd/>
            </a:ln>
          </p:spPr>
        </p:pic>
      </p:grpSp>
      <p:sp>
        <p:nvSpPr>
          <p:cNvPr id="20483" name="Oval 12"/>
          <p:cNvSpPr>
            <a:spLocks noChangeArrowheads="1"/>
          </p:cNvSpPr>
          <p:nvPr/>
        </p:nvSpPr>
        <p:spPr bwMode="auto">
          <a:xfrm>
            <a:off x="3581400" y="5181600"/>
            <a:ext cx="1600200" cy="1485900"/>
          </a:xfrm>
          <a:prstGeom prst="ellipse">
            <a:avLst/>
          </a:prstGeom>
          <a:solidFill>
            <a:schemeClr val="accent1"/>
          </a:solidFill>
          <a:ln w="9525">
            <a:solidFill>
              <a:srgbClr val="000000"/>
            </a:solidFill>
            <a:round/>
            <a:headEnd/>
            <a:tailEnd/>
          </a:ln>
        </p:spPr>
        <p:txBody>
          <a:bodyPr/>
          <a:lstStyle/>
          <a:p>
            <a:endParaRPr lang="en-US"/>
          </a:p>
        </p:txBody>
      </p:sp>
      <p:pic>
        <p:nvPicPr>
          <p:cNvPr id="20484" name="Picture 13" descr="MCj04247760000[1]"/>
          <p:cNvPicPr>
            <a:picLocks noChangeAspect="1" noChangeArrowheads="1"/>
          </p:cNvPicPr>
          <p:nvPr/>
        </p:nvPicPr>
        <p:blipFill>
          <a:blip r:embed="rId4" cstate="print"/>
          <a:srcRect/>
          <a:stretch>
            <a:fillRect/>
          </a:stretch>
        </p:blipFill>
        <p:spPr bwMode="auto">
          <a:xfrm rot="-7567316">
            <a:off x="5334000" y="5181600"/>
            <a:ext cx="419100" cy="571500"/>
          </a:xfrm>
          <a:prstGeom prst="rect">
            <a:avLst/>
          </a:prstGeom>
          <a:solidFill>
            <a:srgbClr val="000080"/>
          </a:solidFill>
          <a:ln w="9525">
            <a:noFill/>
            <a:miter lim="800000"/>
            <a:headEnd/>
            <a:tailEnd/>
          </a:ln>
        </p:spPr>
      </p:pic>
      <p:pic>
        <p:nvPicPr>
          <p:cNvPr id="20485" name="Picture 14" descr="MCj04247760000[1]"/>
          <p:cNvPicPr>
            <a:picLocks noChangeAspect="1" noChangeArrowheads="1"/>
          </p:cNvPicPr>
          <p:nvPr/>
        </p:nvPicPr>
        <p:blipFill>
          <a:blip r:embed="rId4" cstate="print"/>
          <a:srcRect/>
          <a:stretch>
            <a:fillRect/>
          </a:stretch>
        </p:blipFill>
        <p:spPr bwMode="auto">
          <a:xfrm rot="-2692086">
            <a:off x="3124200" y="5105400"/>
            <a:ext cx="419100" cy="571500"/>
          </a:xfrm>
          <a:prstGeom prst="rect">
            <a:avLst/>
          </a:prstGeom>
          <a:solidFill>
            <a:srgbClr val="000080"/>
          </a:solidFill>
          <a:ln w="9525">
            <a:noFill/>
            <a:miter lim="800000"/>
            <a:headEnd/>
            <a:tailEnd/>
          </a:ln>
        </p:spPr>
      </p:pic>
      <p:sp>
        <p:nvSpPr>
          <p:cNvPr id="20486" name="Text Box 15"/>
          <p:cNvSpPr txBox="1">
            <a:spLocks noChangeArrowheads="1"/>
          </p:cNvSpPr>
          <p:nvPr/>
        </p:nvSpPr>
        <p:spPr bwMode="auto">
          <a:xfrm>
            <a:off x="3810000" y="5334000"/>
            <a:ext cx="1219200" cy="1049338"/>
          </a:xfrm>
          <a:prstGeom prst="rect">
            <a:avLst/>
          </a:prstGeom>
          <a:noFill/>
          <a:ln w="9525">
            <a:noFill/>
            <a:miter lim="800000"/>
            <a:headEnd/>
            <a:tailEnd/>
          </a:ln>
        </p:spPr>
        <p:txBody>
          <a:bodyPr>
            <a:spAutoFit/>
          </a:bodyPr>
          <a:lstStyle/>
          <a:p>
            <a:pPr>
              <a:spcBef>
                <a:spcPct val="50000"/>
              </a:spcBef>
            </a:pPr>
            <a:r>
              <a:rPr lang="en-US" sz="1400" b="0">
                <a:solidFill>
                  <a:schemeClr val="bg2"/>
                </a:solidFill>
                <a:latin typeface="Tahoma" pitchFamily="34" charset="0"/>
              </a:rPr>
              <a:t>      </a:t>
            </a:r>
            <a:r>
              <a:rPr lang="en-US" sz="1400">
                <a:latin typeface="Tahoma" pitchFamily="34" charset="0"/>
              </a:rPr>
              <a:t>3</a:t>
            </a:r>
          </a:p>
          <a:p>
            <a:pPr>
              <a:spcBef>
                <a:spcPct val="50000"/>
              </a:spcBef>
            </a:pPr>
            <a:r>
              <a:rPr lang="en-US" sz="1400">
                <a:latin typeface="Tahoma" pitchFamily="34" charset="0"/>
              </a:rPr>
              <a:t>Student’s Observable</a:t>
            </a:r>
            <a:r>
              <a:rPr lang="en-US" sz="1400">
                <a:solidFill>
                  <a:schemeClr val="bg1"/>
                </a:solidFill>
                <a:latin typeface="Tahoma" pitchFamily="34" charset="0"/>
              </a:rPr>
              <a:t> </a:t>
            </a:r>
            <a:r>
              <a:rPr lang="en-US" sz="1400">
                <a:latin typeface="Tahoma" pitchFamily="34" charset="0"/>
              </a:rPr>
              <a:t>Behavior</a:t>
            </a:r>
          </a:p>
        </p:txBody>
      </p:sp>
      <p:sp>
        <p:nvSpPr>
          <p:cNvPr id="20487" name="Text Box 16"/>
          <p:cNvSpPr txBox="1">
            <a:spLocks noChangeArrowheads="1"/>
          </p:cNvSpPr>
          <p:nvPr/>
        </p:nvSpPr>
        <p:spPr bwMode="auto">
          <a:xfrm>
            <a:off x="1981200" y="3962400"/>
            <a:ext cx="1219200" cy="942975"/>
          </a:xfrm>
          <a:prstGeom prst="rect">
            <a:avLst/>
          </a:prstGeom>
          <a:noFill/>
          <a:ln w="9525">
            <a:noFill/>
            <a:miter lim="800000"/>
            <a:headEnd/>
            <a:tailEnd/>
          </a:ln>
        </p:spPr>
        <p:txBody>
          <a:bodyPr>
            <a:spAutoFit/>
          </a:bodyPr>
          <a:lstStyle/>
          <a:p>
            <a:pPr>
              <a:spcBef>
                <a:spcPct val="50000"/>
              </a:spcBef>
            </a:pPr>
            <a:r>
              <a:rPr lang="en-US" sz="1400">
                <a:solidFill>
                  <a:schemeClr val="bg2"/>
                </a:solidFill>
                <a:latin typeface="Tahoma" pitchFamily="34" charset="0"/>
              </a:rPr>
              <a:t>        </a:t>
            </a:r>
            <a:r>
              <a:rPr lang="en-US" sz="1400">
                <a:latin typeface="Tahoma" pitchFamily="34" charset="0"/>
              </a:rPr>
              <a:t>4</a:t>
            </a:r>
          </a:p>
          <a:p>
            <a:pPr>
              <a:spcBef>
                <a:spcPct val="50000"/>
              </a:spcBef>
            </a:pPr>
            <a:r>
              <a:rPr lang="en-US" sz="1400">
                <a:latin typeface="Tahoma" pitchFamily="34" charset="0"/>
              </a:rPr>
              <a:t>Adult/Peer </a:t>
            </a:r>
          </a:p>
          <a:p>
            <a:pPr>
              <a:spcBef>
                <a:spcPct val="50000"/>
              </a:spcBef>
            </a:pPr>
            <a:r>
              <a:rPr lang="en-US" sz="1400">
                <a:latin typeface="Tahoma" pitchFamily="34" charset="0"/>
              </a:rPr>
              <a:t>Reactions</a:t>
            </a:r>
          </a:p>
        </p:txBody>
      </p:sp>
      <p:sp>
        <p:nvSpPr>
          <p:cNvPr id="20488" name="Text Box 17"/>
          <p:cNvSpPr txBox="1">
            <a:spLocks noChangeArrowheads="1"/>
          </p:cNvSpPr>
          <p:nvPr/>
        </p:nvSpPr>
        <p:spPr bwMode="auto">
          <a:xfrm>
            <a:off x="1981200" y="990600"/>
            <a:ext cx="5029200" cy="457200"/>
          </a:xfrm>
          <a:prstGeom prst="rect">
            <a:avLst/>
          </a:prstGeom>
          <a:solidFill>
            <a:schemeClr val="tx2"/>
          </a:solidFill>
          <a:ln w="28575">
            <a:solidFill>
              <a:srgbClr val="000000"/>
            </a:solidFill>
            <a:miter lim="800000"/>
            <a:headEnd/>
            <a:tailEnd/>
          </a:ln>
        </p:spPr>
        <p:txBody>
          <a:bodyPr/>
          <a:lstStyle/>
          <a:p>
            <a:pPr algn="ctr"/>
            <a:r>
              <a:rPr lang="en-US" sz="2400">
                <a:solidFill>
                  <a:schemeClr val="bg1"/>
                </a:solidFill>
                <a:latin typeface="Tahoma" pitchFamily="34" charset="0"/>
              </a:rPr>
              <a:t>Student’s Self-Concept</a:t>
            </a:r>
            <a:endParaRPr lang="en-US" sz="2400" b="0">
              <a:solidFill>
                <a:schemeClr val="bg1"/>
              </a:solidFill>
              <a:latin typeface="Tahoma" pitchFamily="34" charset="0"/>
            </a:endParaRPr>
          </a:p>
        </p:txBody>
      </p:sp>
      <p:pic>
        <p:nvPicPr>
          <p:cNvPr id="20489" name="Picture 18" descr="MCj04247760000[1]"/>
          <p:cNvPicPr>
            <a:picLocks noChangeAspect="1" noChangeArrowheads="1"/>
          </p:cNvPicPr>
          <p:nvPr/>
        </p:nvPicPr>
        <p:blipFill>
          <a:blip r:embed="rId4" cstate="print"/>
          <a:srcRect/>
          <a:stretch>
            <a:fillRect/>
          </a:stretch>
        </p:blipFill>
        <p:spPr bwMode="auto">
          <a:xfrm rot="10800000">
            <a:off x="4114800" y="1524000"/>
            <a:ext cx="666750" cy="609600"/>
          </a:xfrm>
          <a:prstGeom prst="rect">
            <a:avLst/>
          </a:prstGeom>
          <a:solidFill>
            <a:srgbClr val="000080"/>
          </a:solidFill>
          <a:ln w="9525">
            <a:noFill/>
            <a:miter lim="800000"/>
            <a:headEnd/>
            <a:tailEnd/>
          </a:ln>
        </p:spPr>
      </p:pic>
      <p:sp>
        <p:nvSpPr>
          <p:cNvPr id="20490" name="Text Box 19"/>
          <p:cNvSpPr txBox="1">
            <a:spLocks noChangeArrowheads="1"/>
          </p:cNvSpPr>
          <p:nvPr/>
        </p:nvSpPr>
        <p:spPr bwMode="auto">
          <a:xfrm>
            <a:off x="2590800" y="152400"/>
            <a:ext cx="3581400" cy="608013"/>
          </a:xfrm>
          <a:prstGeom prst="rect">
            <a:avLst/>
          </a:prstGeom>
          <a:solidFill>
            <a:schemeClr val="tx2"/>
          </a:solidFill>
          <a:ln w="28575">
            <a:solidFill>
              <a:srgbClr val="000000"/>
            </a:solidFill>
            <a:miter lim="800000"/>
            <a:headEnd/>
            <a:tailEnd/>
          </a:ln>
        </p:spPr>
        <p:txBody>
          <a:bodyPr>
            <a:spAutoFit/>
          </a:bodyPr>
          <a:lstStyle/>
          <a:p>
            <a:pPr>
              <a:spcBef>
                <a:spcPct val="50000"/>
              </a:spcBef>
            </a:pPr>
            <a:r>
              <a:rPr lang="en-US" sz="3200" b="0">
                <a:solidFill>
                  <a:schemeClr val="bg1"/>
                </a:solidFill>
                <a:latin typeface="Tahoma" pitchFamily="34" charset="0"/>
              </a:rPr>
              <a:t>The Conflict Cycle</a:t>
            </a:r>
          </a:p>
        </p:txBody>
      </p:sp>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31863" y="457200"/>
            <a:ext cx="7158037" cy="1052513"/>
          </a:xfrm>
        </p:spPr>
        <p:txBody>
          <a:bodyPr>
            <a:normAutofit fontScale="90000"/>
          </a:bodyPr>
          <a:lstStyle/>
          <a:p>
            <a:pPr eaLnBrk="1" hangingPunct="1"/>
            <a:r>
              <a:rPr lang="en-US" sz="3600" b="1" dirty="0" smtClean="0"/>
              <a:t> Understand Thoughts &amp;    Feelings Influence Behavior</a:t>
            </a:r>
          </a:p>
        </p:txBody>
      </p:sp>
      <p:sp>
        <p:nvSpPr>
          <p:cNvPr id="15363" name="Rectangle 3"/>
          <p:cNvSpPr>
            <a:spLocks noGrp="1" noChangeArrowheads="1"/>
          </p:cNvSpPr>
          <p:nvPr>
            <p:ph sz="quarter" idx="1"/>
          </p:nvPr>
        </p:nvSpPr>
        <p:spPr>
          <a:xfrm>
            <a:off x="457200" y="1905000"/>
            <a:ext cx="8229600" cy="4251960"/>
          </a:xfrm>
        </p:spPr>
        <p:txBody>
          <a:bodyPr/>
          <a:lstStyle/>
          <a:p>
            <a:pPr eaLnBrk="1" hangingPunct="1"/>
            <a:r>
              <a:rPr lang="en-US" sz="2800" b="1" dirty="0" smtClean="0"/>
              <a:t>Students </a:t>
            </a:r>
            <a:r>
              <a:rPr lang="en-US" sz="2800" b="1" dirty="0" smtClean="0">
                <a:solidFill>
                  <a:srgbClr val="FF0000"/>
                </a:solidFill>
              </a:rPr>
              <a:t>act out </a:t>
            </a:r>
            <a:r>
              <a:rPr lang="en-US" sz="2800" b="1" dirty="0" smtClean="0"/>
              <a:t>or </a:t>
            </a:r>
            <a:r>
              <a:rPr lang="en-US" sz="2800" b="1" dirty="0" smtClean="0">
                <a:solidFill>
                  <a:srgbClr val="FF0000"/>
                </a:solidFill>
              </a:rPr>
              <a:t>escape </a:t>
            </a:r>
            <a:r>
              <a:rPr lang="en-US" sz="2800" b="1" dirty="0" smtClean="0">
                <a:solidFill>
                  <a:schemeClr val="tx2">
                    <a:lumMod val="50000"/>
                  </a:schemeClr>
                </a:solidFill>
              </a:rPr>
              <a:t>if they </a:t>
            </a:r>
          </a:p>
          <a:p>
            <a:pPr eaLnBrk="1" hangingPunct="1">
              <a:buNone/>
            </a:pPr>
            <a:r>
              <a:rPr lang="en-US" sz="2800" b="1" dirty="0" smtClean="0">
                <a:solidFill>
                  <a:schemeClr val="tx2">
                    <a:lumMod val="50000"/>
                  </a:schemeClr>
                </a:solidFill>
              </a:rPr>
              <a:t>   are fearful, anxious, uncertain</a:t>
            </a:r>
          </a:p>
          <a:p>
            <a:pPr lvl="4" eaLnBrk="1" hangingPunct="1"/>
            <a:endParaRPr lang="en-US" b="1" dirty="0" smtClean="0"/>
          </a:p>
          <a:p>
            <a:pPr lvl="4" eaLnBrk="1" hangingPunct="1">
              <a:buFont typeface="Wingdings" pitchFamily="2" charset="2"/>
              <a:buNone/>
            </a:pPr>
            <a:r>
              <a:rPr lang="en-US" b="1" dirty="0" smtClean="0"/>
              <a:t>                   </a:t>
            </a:r>
          </a:p>
          <a:p>
            <a:pPr lvl="4" eaLnBrk="1" hangingPunct="1">
              <a:buFont typeface="Wingdings" pitchFamily="2" charset="2"/>
              <a:buNone/>
            </a:pPr>
            <a:r>
              <a:rPr lang="en-US" sz="3200" b="1" dirty="0" smtClean="0"/>
              <a:t>              or</a:t>
            </a:r>
          </a:p>
          <a:p>
            <a:pPr eaLnBrk="1" hangingPunct="1">
              <a:buNone/>
            </a:pPr>
            <a:endParaRPr lang="en-US" b="1" dirty="0" smtClean="0"/>
          </a:p>
          <a:p>
            <a:pPr eaLnBrk="1" hangingPunct="1"/>
            <a:r>
              <a:rPr lang="en-US" sz="2800" b="1" dirty="0" smtClean="0"/>
              <a:t>Students </a:t>
            </a:r>
            <a:r>
              <a:rPr lang="en-US" sz="2800" b="1" dirty="0" smtClean="0">
                <a:solidFill>
                  <a:srgbClr val="FF0000"/>
                </a:solidFill>
              </a:rPr>
              <a:t>accept</a:t>
            </a:r>
            <a:r>
              <a:rPr lang="en-US" sz="2800" b="1" dirty="0" smtClean="0"/>
              <a:t> feelings and </a:t>
            </a:r>
            <a:r>
              <a:rPr lang="en-US" sz="2800" b="1" dirty="0" smtClean="0">
                <a:solidFill>
                  <a:srgbClr val="FF0000"/>
                </a:solidFill>
              </a:rPr>
              <a:t>use </a:t>
            </a:r>
            <a:r>
              <a:rPr lang="en-US" sz="2800" b="1" dirty="0" smtClean="0"/>
              <a:t>coping skills to manage frustration / stress / anxiety</a:t>
            </a:r>
          </a:p>
          <a:p>
            <a:pPr eaLnBrk="1" hangingPunct="1">
              <a:buFont typeface="Wingdings" pitchFamily="2" charset="2"/>
              <a:buNone/>
            </a:pPr>
            <a:endParaRPr lang="en-US" b="1" dirty="0" smtClean="0"/>
          </a:p>
        </p:txBody>
      </p:sp>
      <p:pic>
        <p:nvPicPr>
          <p:cNvPr id="15364" name="Picture 6" descr="MCj04238280000[1]"/>
          <p:cNvPicPr>
            <a:picLocks noChangeAspect="1" noChangeArrowheads="1"/>
          </p:cNvPicPr>
          <p:nvPr/>
        </p:nvPicPr>
        <p:blipFill>
          <a:blip r:embed="rId3" cstate="print"/>
          <a:srcRect/>
          <a:stretch>
            <a:fillRect/>
          </a:stretch>
        </p:blipFill>
        <p:spPr bwMode="auto">
          <a:xfrm>
            <a:off x="7253288" y="1774825"/>
            <a:ext cx="1257300" cy="199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dirty="0" smtClean="0"/>
              <a:t>     </a:t>
            </a:r>
            <a:r>
              <a:rPr lang="en-US" sz="4000" b="1" dirty="0" smtClean="0"/>
              <a:t>RESPOND, NOT REACT</a:t>
            </a:r>
          </a:p>
        </p:txBody>
      </p:sp>
      <p:sp>
        <p:nvSpPr>
          <p:cNvPr id="18435" name="Rectangle 3"/>
          <p:cNvSpPr>
            <a:spLocks noGrp="1" noChangeArrowheads="1"/>
          </p:cNvSpPr>
          <p:nvPr>
            <p:ph sz="quarter" idx="1"/>
          </p:nvPr>
        </p:nvSpPr>
        <p:spPr>
          <a:xfrm>
            <a:off x="914400" y="1371600"/>
            <a:ext cx="7661275" cy="5029200"/>
          </a:xfrm>
        </p:spPr>
        <p:txBody>
          <a:bodyPr/>
          <a:lstStyle/>
          <a:p>
            <a:pPr lvl="1" eaLnBrk="1" hangingPunct="1">
              <a:lnSpc>
                <a:spcPct val="90000"/>
              </a:lnSpc>
              <a:buFont typeface="Wingdings" pitchFamily="2" charset="2"/>
              <a:buNone/>
            </a:pPr>
            <a:r>
              <a:rPr lang="en-US" sz="2800" b="1" dirty="0" smtClean="0">
                <a:solidFill>
                  <a:schemeClr val="tx2">
                    <a:lumMod val="50000"/>
                  </a:schemeClr>
                </a:solidFill>
                <a:latin typeface="Tahoma" pitchFamily="34" charset="0"/>
              </a:rPr>
              <a:t>Convey support through body posture and communication style.</a:t>
            </a:r>
          </a:p>
          <a:p>
            <a:pPr eaLnBrk="1" hangingPunct="1">
              <a:lnSpc>
                <a:spcPct val="90000"/>
              </a:lnSpc>
            </a:pPr>
            <a:r>
              <a:rPr lang="en-US" sz="2800" b="1" dirty="0" smtClean="0">
                <a:latin typeface="Tahoma" pitchFamily="34" charset="0"/>
              </a:rPr>
              <a:t>Use eye contact or the opposite as needed to provide “space”.</a:t>
            </a:r>
          </a:p>
          <a:p>
            <a:pPr eaLnBrk="1" hangingPunct="1">
              <a:lnSpc>
                <a:spcPct val="90000"/>
              </a:lnSpc>
            </a:pPr>
            <a:r>
              <a:rPr lang="en-US" sz="2800" b="1" dirty="0" smtClean="0">
                <a:latin typeface="Tahoma" pitchFamily="34" charset="0"/>
              </a:rPr>
              <a:t>Avoid excessive touch.</a:t>
            </a:r>
          </a:p>
          <a:p>
            <a:pPr eaLnBrk="1" hangingPunct="1">
              <a:lnSpc>
                <a:spcPct val="90000"/>
              </a:lnSpc>
            </a:pPr>
            <a:r>
              <a:rPr lang="en-US" sz="2800" b="1" dirty="0" smtClean="0">
                <a:latin typeface="Tahoma" pitchFamily="34" charset="0"/>
              </a:rPr>
              <a:t>Maintain physical proximity or distance as needed.</a:t>
            </a:r>
          </a:p>
          <a:p>
            <a:pPr eaLnBrk="1" hangingPunct="1">
              <a:lnSpc>
                <a:spcPct val="90000"/>
              </a:lnSpc>
            </a:pPr>
            <a:r>
              <a:rPr lang="en-US" sz="2800" b="1" dirty="0" smtClean="0">
                <a:latin typeface="Tahoma" pitchFamily="34" charset="0"/>
              </a:rPr>
              <a:t>Convey interest and support through facial expressions.</a:t>
            </a:r>
          </a:p>
          <a:p>
            <a:pPr eaLnBrk="1" hangingPunct="1">
              <a:lnSpc>
                <a:spcPct val="90000"/>
              </a:lnSpc>
            </a:pPr>
            <a:r>
              <a:rPr lang="en-US" sz="2800" b="1" dirty="0" smtClean="0">
                <a:latin typeface="Tahoma" pitchFamily="34" charset="0"/>
              </a:rPr>
              <a:t>Control physical gestures.</a:t>
            </a:r>
          </a:p>
          <a:p>
            <a:pPr eaLnBrk="1" hangingPunct="1">
              <a:lnSpc>
                <a:spcPct val="90000"/>
              </a:lnSpc>
            </a:pPr>
            <a:r>
              <a:rPr lang="en-US" sz="2800" b="1" dirty="0" smtClean="0">
                <a:latin typeface="Tahoma" pitchFamily="34" charset="0"/>
              </a:rPr>
              <a:t>Use supportive stance.</a:t>
            </a:r>
          </a:p>
        </p:txBody>
      </p:sp>
      <p:pic>
        <p:nvPicPr>
          <p:cNvPr id="18436" name="Picture 4" descr="MPj04387420000[1]"/>
          <p:cNvPicPr>
            <a:picLocks noChangeAspect="1" noChangeArrowheads="1"/>
          </p:cNvPicPr>
          <p:nvPr/>
        </p:nvPicPr>
        <p:blipFill>
          <a:blip r:embed="rId3" cstate="print"/>
          <a:srcRect/>
          <a:stretch>
            <a:fillRect/>
          </a:stretch>
        </p:blipFill>
        <p:spPr bwMode="auto">
          <a:xfrm>
            <a:off x="6400800" y="5105400"/>
            <a:ext cx="23622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12775" y="277813"/>
            <a:ext cx="8074025" cy="1139825"/>
          </a:xfrm>
        </p:spPr>
        <p:txBody>
          <a:bodyPr>
            <a:normAutofit fontScale="90000"/>
          </a:bodyPr>
          <a:lstStyle/>
          <a:p>
            <a:pPr algn="l" eaLnBrk="1" hangingPunct="1">
              <a:defRPr/>
            </a:pPr>
            <a:r>
              <a:rPr lang="en-US" sz="4000" b="1" smtClean="0"/>
              <a:t>Interventions That</a:t>
            </a:r>
            <a:br>
              <a:rPr lang="en-US" sz="4000" b="1" smtClean="0"/>
            </a:br>
            <a:r>
              <a:rPr lang="en-US" sz="4000" b="1" smtClean="0"/>
              <a:t> Do Not “Work”</a:t>
            </a:r>
          </a:p>
        </p:txBody>
      </p:sp>
      <p:sp>
        <p:nvSpPr>
          <p:cNvPr id="125955" name="Rectangle 3"/>
          <p:cNvSpPr>
            <a:spLocks noGrp="1" noChangeArrowheads="1"/>
          </p:cNvSpPr>
          <p:nvPr>
            <p:ph type="body" sz="half" idx="1"/>
          </p:nvPr>
        </p:nvSpPr>
        <p:spPr>
          <a:xfrm>
            <a:off x="457200" y="1981200"/>
            <a:ext cx="4038600" cy="4876800"/>
          </a:xfrm>
        </p:spPr>
        <p:txBody>
          <a:bodyPr/>
          <a:lstStyle/>
          <a:p>
            <a:pPr eaLnBrk="1" hangingPunct="1">
              <a:defRPr/>
            </a:pPr>
            <a:r>
              <a:rPr lang="en-US" sz="2600" b="1" dirty="0" smtClean="0"/>
              <a:t>Direct Confrontation</a:t>
            </a:r>
          </a:p>
          <a:p>
            <a:pPr eaLnBrk="1" hangingPunct="1">
              <a:defRPr/>
            </a:pPr>
            <a:r>
              <a:rPr lang="en-US" sz="2600" b="1" dirty="0" smtClean="0"/>
              <a:t>Elevated Voice </a:t>
            </a:r>
          </a:p>
          <a:p>
            <a:pPr eaLnBrk="1" hangingPunct="1">
              <a:defRPr/>
            </a:pPr>
            <a:r>
              <a:rPr lang="en-US" sz="2600" b="1" dirty="0" smtClean="0"/>
              <a:t>Angry Tones</a:t>
            </a:r>
          </a:p>
          <a:p>
            <a:pPr eaLnBrk="1" hangingPunct="1">
              <a:defRPr/>
            </a:pPr>
            <a:r>
              <a:rPr lang="en-US" sz="2600" b="1" dirty="0" smtClean="0"/>
              <a:t>Scolding</a:t>
            </a:r>
          </a:p>
          <a:p>
            <a:pPr eaLnBrk="1" hangingPunct="1">
              <a:defRPr/>
            </a:pPr>
            <a:r>
              <a:rPr lang="en-US" sz="2600" b="1" dirty="0" smtClean="0"/>
              <a:t>Nagging</a:t>
            </a:r>
          </a:p>
          <a:p>
            <a:pPr eaLnBrk="1" hangingPunct="1">
              <a:defRPr/>
            </a:pPr>
            <a:r>
              <a:rPr lang="en-US" sz="2600" b="1" dirty="0" smtClean="0"/>
              <a:t>Sarcasm</a:t>
            </a:r>
          </a:p>
          <a:p>
            <a:pPr eaLnBrk="1" hangingPunct="1">
              <a:defRPr/>
            </a:pPr>
            <a:r>
              <a:rPr lang="en-US" sz="2600" b="1" dirty="0" smtClean="0"/>
              <a:t>Overcorrecting</a:t>
            </a:r>
          </a:p>
          <a:p>
            <a:pPr eaLnBrk="1" hangingPunct="1">
              <a:defRPr/>
            </a:pPr>
            <a:r>
              <a:rPr lang="en-US" sz="2600" b="1" dirty="0" smtClean="0"/>
              <a:t>Threatening</a:t>
            </a:r>
          </a:p>
          <a:p>
            <a:pPr eaLnBrk="1" hangingPunct="1">
              <a:defRPr/>
            </a:pPr>
            <a:r>
              <a:rPr lang="en-US" sz="2600" b="1" dirty="0" smtClean="0"/>
              <a:t>Punishment</a:t>
            </a:r>
          </a:p>
          <a:p>
            <a:pPr eaLnBrk="1" hangingPunct="1">
              <a:defRPr/>
            </a:pPr>
            <a:r>
              <a:rPr lang="en-US" sz="2600" b="1" dirty="0" smtClean="0"/>
              <a:t>Grabbing</a:t>
            </a:r>
          </a:p>
          <a:p>
            <a:pPr eaLnBrk="1" hangingPunct="1">
              <a:buFont typeface="Wingdings" pitchFamily="2" charset="2"/>
              <a:buNone/>
              <a:defRPr/>
            </a:pPr>
            <a:endParaRPr lang="en-US" sz="2400" b="1" dirty="0" smtClean="0"/>
          </a:p>
        </p:txBody>
      </p:sp>
      <p:sp>
        <p:nvSpPr>
          <p:cNvPr id="125956" name="Rectangle 4"/>
          <p:cNvSpPr>
            <a:spLocks noGrp="1" noChangeArrowheads="1"/>
          </p:cNvSpPr>
          <p:nvPr>
            <p:ph type="body" sz="half" idx="2"/>
          </p:nvPr>
        </p:nvSpPr>
        <p:spPr>
          <a:xfrm>
            <a:off x="4648200" y="1981200"/>
            <a:ext cx="4038600" cy="4876800"/>
          </a:xfrm>
        </p:spPr>
        <p:txBody>
          <a:bodyPr>
            <a:normAutofit lnSpcReduction="10000"/>
          </a:bodyPr>
          <a:lstStyle/>
          <a:p>
            <a:pPr eaLnBrk="1" hangingPunct="1">
              <a:defRPr/>
            </a:pPr>
            <a:r>
              <a:rPr lang="en-US" sz="2600" b="1" dirty="0" smtClean="0"/>
              <a:t>Telling</a:t>
            </a:r>
          </a:p>
          <a:p>
            <a:pPr eaLnBrk="1" hangingPunct="1">
              <a:defRPr/>
            </a:pPr>
            <a:r>
              <a:rPr lang="en-US" sz="2600" b="1" dirty="0" smtClean="0"/>
              <a:t>Public Power Displays</a:t>
            </a:r>
          </a:p>
          <a:p>
            <a:pPr eaLnBrk="1" hangingPunct="1">
              <a:defRPr/>
            </a:pPr>
            <a:r>
              <a:rPr lang="en-US" sz="2600" b="1" dirty="0" smtClean="0"/>
              <a:t>Public Personal Redirects</a:t>
            </a:r>
          </a:p>
          <a:p>
            <a:pPr eaLnBrk="1" hangingPunct="1">
              <a:defRPr/>
            </a:pPr>
            <a:r>
              <a:rPr lang="en-US" sz="2600" b="1" dirty="0" smtClean="0"/>
              <a:t>Power Struggles</a:t>
            </a:r>
          </a:p>
          <a:p>
            <a:pPr eaLnBrk="1" hangingPunct="1">
              <a:defRPr/>
            </a:pPr>
            <a:r>
              <a:rPr lang="en-US" sz="2600" b="1" dirty="0" smtClean="0"/>
              <a:t>Abruptly Invading Their Space</a:t>
            </a:r>
          </a:p>
          <a:p>
            <a:pPr eaLnBrk="1" hangingPunct="1">
              <a:defRPr/>
            </a:pPr>
            <a:r>
              <a:rPr lang="en-US" sz="2600" b="1" dirty="0" smtClean="0"/>
              <a:t>Exclusion</a:t>
            </a:r>
          </a:p>
          <a:p>
            <a:pPr eaLnBrk="1" hangingPunct="1">
              <a:defRPr/>
            </a:pPr>
            <a:r>
              <a:rPr lang="en-US" sz="2600" b="1" dirty="0" smtClean="0"/>
              <a:t>Delegating Interventions / Control to Others</a:t>
            </a:r>
          </a:p>
          <a:p>
            <a:pPr eaLnBrk="1" hangingPunct="1">
              <a:defRPr/>
            </a:pPr>
            <a:endParaRPr lang="en-US" sz="2400" b="1" dirty="0" smtClean="0"/>
          </a:p>
          <a:p>
            <a:pPr eaLnBrk="1" hangingPunct="1">
              <a:defRPr/>
            </a:pPr>
            <a:endParaRPr lang="en-US" sz="2400" b="1" dirty="0" smtClean="0"/>
          </a:p>
        </p:txBody>
      </p:sp>
      <p:pic>
        <p:nvPicPr>
          <p:cNvPr id="44037" name="Picture 5" descr="MCj04298130000[1]"/>
          <p:cNvPicPr>
            <a:picLocks noChangeAspect="1" noChangeArrowheads="1"/>
          </p:cNvPicPr>
          <p:nvPr/>
        </p:nvPicPr>
        <p:blipFill>
          <a:blip r:embed="rId2" cstate="print"/>
          <a:srcRect/>
          <a:stretch>
            <a:fillRect/>
          </a:stretch>
        </p:blipFill>
        <p:spPr bwMode="auto">
          <a:xfrm>
            <a:off x="6781800" y="0"/>
            <a:ext cx="1997075" cy="195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Rot="1" noChangeArrowheads="1"/>
          </p:cNvSpPr>
          <p:nvPr>
            <p:ph type="title"/>
          </p:nvPr>
        </p:nvSpPr>
        <p:spPr/>
        <p:txBody>
          <a:bodyPr/>
          <a:lstStyle/>
          <a:p>
            <a:endParaRPr lang="en-US"/>
          </a:p>
        </p:txBody>
      </p:sp>
      <p:sp>
        <p:nvSpPr>
          <p:cNvPr id="78853" name="Rectangle 5"/>
          <p:cNvSpPr>
            <a:spLocks noGrp="1" noRot="1" noChangeArrowheads="1"/>
          </p:cNvSpPr>
          <p:nvPr>
            <p:ph sz="quarter" idx="1"/>
          </p:nvPr>
        </p:nvSpPr>
        <p:spPr/>
        <p:txBody>
          <a:bodyPr/>
          <a:lstStyle/>
          <a:p>
            <a:pPr>
              <a:buFont typeface="Wingdings" pitchFamily="2" charset="2"/>
              <a:buNone/>
            </a:pPr>
            <a:r>
              <a:rPr lang="en-US"/>
              <a:t>  “The circle is a sacred symbol of life…individual parts within the circle connect with every other , and what happens to one, or what one part does, affects all with in the circle.”</a:t>
            </a:r>
          </a:p>
          <a:p>
            <a:pPr>
              <a:buFont typeface="Wingdings" pitchFamily="2" charset="2"/>
              <a:buNone/>
            </a:pPr>
            <a:endParaRPr lang="en-US"/>
          </a:p>
          <a:p>
            <a:pPr>
              <a:buFont typeface="Wingdings" pitchFamily="2" charset="2"/>
              <a:buNone/>
            </a:pPr>
            <a:r>
              <a:rPr lang="en-US"/>
              <a:t>				      </a:t>
            </a:r>
            <a:r>
              <a:rPr lang="en-US" sz="2400"/>
              <a:t>Virginia Driving Hawk Sneve</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        SUPPORTS FOR A FEW</a:t>
            </a:r>
            <a:endParaRPr lang="en-US" sz="3600" b="1" dirty="0"/>
          </a:p>
        </p:txBody>
      </p:sp>
      <p:sp>
        <p:nvSpPr>
          <p:cNvPr id="3" name="Content Placeholder 2"/>
          <p:cNvSpPr>
            <a:spLocks noGrp="1"/>
          </p:cNvSpPr>
          <p:nvPr>
            <p:ph sz="quarter" idx="1"/>
          </p:nvPr>
        </p:nvSpPr>
        <p:spPr>
          <a:xfrm>
            <a:off x="457200" y="1447800"/>
            <a:ext cx="8229600" cy="4709160"/>
          </a:xfrm>
        </p:spPr>
        <p:txBody>
          <a:bodyPr/>
          <a:lstStyle/>
          <a:p>
            <a:r>
              <a:rPr lang="en-US" dirty="0" smtClean="0"/>
              <a:t>Individualized problem solving is required.</a:t>
            </a:r>
          </a:p>
          <a:p>
            <a:r>
              <a:rPr lang="en-US" dirty="0" smtClean="0"/>
              <a:t>Clarify the  goal or replacement behavior needed to be successful.</a:t>
            </a:r>
          </a:p>
          <a:p>
            <a:r>
              <a:rPr lang="en-US" dirty="0" smtClean="0"/>
              <a:t>Successful intervention at this level requires collaboration and family support.</a:t>
            </a:r>
          </a:p>
          <a:p>
            <a:r>
              <a:rPr lang="en-US" dirty="0" smtClean="0"/>
              <a:t>If child has disability, understanding of how the disability impact the observed behaviors adds information to influence strategies.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6"/>
          <p:cNvSpPr>
            <a:spLocks noGrp="1" noChangeArrowheads="1"/>
          </p:cNvSpPr>
          <p:nvPr>
            <p:ph type="title"/>
          </p:nvPr>
        </p:nvSpPr>
        <p:spPr/>
        <p:txBody>
          <a:bodyPr/>
          <a:lstStyle/>
          <a:p>
            <a:pPr eaLnBrk="1" hangingPunct="1"/>
            <a:r>
              <a:rPr lang="en-US" dirty="0" smtClean="0"/>
              <a:t>        </a:t>
            </a:r>
            <a:r>
              <a:rPr lang="en-US" b="1" dirty="0" smtClean="0">
                <a:solidFill>
                  <a:schemeClr val="accent2">
                    <a:lumMod val="50000"/>
                  </a:schemeClr>
                </a:solidFill>
              </a:rPr>
              <a:t>PUT IT ALL TOGETHER</a:t>
            </a:r>
          </a:p>
        </p:txBody>
      </p:sp>
      <p:graphicFrame>
        <p:nvGraphicFramePr>
          <p:cNvPr id="107550" name="Group 30"/>
          <p:cNvGraphicFramePr>
            <a:graphicFrameLocks noGrp="1"/>
          </p:cNvGraphicFramePr>
          <p:nvPr>
            <p:ph idx="1"/>
          </p:nvPr>
        </p:nvGraphicFramePr>
        <p:xfrm>
          <a:off x="949325" y="1981200"/>
          <a:ext cx="7661275" cy="4243388"/>
        </p:xfrm>
        <a:graphic>
          <a:graphicData uri="http://schemas.openxmlformats.org/drawingml/2006/table">
            <a:tbl>
              <a:tblPr/>
              <a:tblGrid>
                <a:gridCol w="3798888"/>
                <a:gridCol w="3862387"/>
              </a:tblGrid>
              <a:tr h="1852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DOING MORE OF…</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DOING LESS OF…</a:t>
                      </a:r>
                      <a:endParaRPr kumimoji="0" lang="en-US"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62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BEGIN DOING…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      </a:t>
                      </a:r>
                      <a:r>
                        <a:rPr kumimoji="0" lang="en-US" sz="2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CONTINUE DOING…</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type="title"/>
          </p:nvPr>
        </p:nvSpPr>
        <p:spPr/>
        <p:txBody>
          <a:bodyPr/>
          <a:lstStyle/>
          <a:p>
            <a:endParaRPr lang="en-US"/>
          </a:p>
        </p:txBody>
      </p:sp>
      <p:sp>
        <p:nvSpPr>
          <p:cNvPr id="31750" name="Rectangle 6"/>
          <p:cNvSpPr>
            <a:spLocks noGrp="1" noChangeArrowheads="1"/>
          </p:cNvSpPr>
          <p:nvPr>
            <p:ph sz="quarter" idx="1"/>
          </p:nvPr>
        </p:nvSpPr>
        <p:spPr>
          <a:xfrm>
            <a:off x="457200" y="1676400"/>
            <a:ext cx="8229600" cy="4023360"/>
          </a:xfrm>
        </p:spPr>
        <p:txBody>
          <a:bodyPr/>
          <a:lstStyle/>
          <a:p>
            <a:pPr>
              <a:buFont typeface="Wingdings" pitchFamily="2" charset="2"/>
              <a:buNone/>
            </a:pPr>
            <a:r>
              <a:rPr lang="en-US" sz="4400" dirty="0" smtClean="0">
                <a:solidFill>
                  <a:schemeClr val="accent1">
                    <a:lumMod val="75000"/>
                  </a:schemeClr>
                </a:solidFill>
              </a:rPr>
              <a:t>  “</a:t>
            </a:r>
            <a:r>
              <a:rPr lang="en-US" sz="4400" i="1" dirty="0">
                <a:solidFill>
                  <a:schemeClr val="accent1">
                    <a:lumMod val="75000"/>
                  </a:schemeClr>
                </a:solidFill>
              </a:rPr>
              <a:t>Unless someone like you cares a whole awful lot, nothing is going to get better. It’s not!”</a:t>
            </a:r>
          </a:p>
          <a:p>
            <a:pPr>
              <a:buFont typeface="Wingdings" pitchFamily="2" charset="2"/>
              <a:buNone/>
            </a:pPr>
            <a:r>
              <a:rPr lang="en-US" sz="4400" dirty="0"/>
              <a:t>					</a:t>
            </a:r>
            <a:r>
              <a:rPr lang="en-US" i="1" dirty="0"/>
              <a:t>Dr. </a:t>
            </a:r>
            <a:r>
              <a:rPr lang="en-US" i="1" dirty="0" err="1"/>
              <a:t>Suess</a:t>
            </a:r>
            <a:endParaRPr lang="en-US" sz="4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4000" b="1" dirty="0" smtClean="0"/>
              <a:t>              RESOURCES</a:t>
            </a:r>
            <a:endParaRPr lang="en-US" sz="4000" b="1" dirty="0"/>
          </a:p>
        </p:txBody>
      </p:sp>
      <p:sp>
        <p:nvSpPr>
          <p:cNvPr id="3" name="Content Placeholder 2"/>
          <p:cNvSpPr>
            <a:spLocks noGrp="1"/>
          </p:cNvSpPr>
          <p:nvPr>
            <p:ph sz="quarter" idx="1"/>
          </p:nvPr>
        </p:nvSpPr>
        <p:spPr>
          <a:xfrm>
            <a:off x="457200" y="990600"/>
            <a:ext cx="8229600" cy="5166360"/>
          </a:xfrm>
        </p:spPr>
        <p:txBody>
          <a:bodyPr>
            <a:normAutofit lnSpcReduction="10000"/>
          </a:bodyPr>
          <a:lstStyle/>
          <a:p>
            <a:pPr lvl="0"/>
            <a:r>
              <a:rPr lang="en-US" dirty="0" err="1" smtClean="0"/>
              <a:t>Brendtro</a:t>
            </a:r>
            <a:r>
              <a:rPr lang="en-US" dirty="0" smtClean="0"/>
              <a:t>, L. &amp; </a:t>
            </a:r>
            <a:r>
              <a:rPr lang="en-US" dirty="0" err="1" smtClean="0"/>
              <a:t>Shahbazian</a:t>
            </a:r>
            <a:r>
              <a:rPr lang="en-US" dirty="0" smtClean="0"/>
              <a:t>, M. (2004). </a:t>
            </a:r>
            <a:r>
              <a:rPr lang="en-US" u="sng" dirty="0" smtClean="0"/>
              <a:t>Troubled children and youth: Turning problems into</a:t>
            </a:r>
            <a:r>
              <a:rPr lang="en-US" dirty="0" smtClean="0"/>
              <a:t> </a:t>
            </a:r>
            <a:r>
              <a:rPr lang="en-US" u="sng" dirty="0" smtClean="0"/>
              <a:t>opportunities</a:t>
            </a:r>
            <a:r>
              <a:rPr lang="en-US" dirty="0" smtClean="0"/>
              <a:t>. Champaign, IL: Research Press.</a:t>
            </a:r>
          </a:p>
          <a:p>
            <a:pPr lvl="0"/>
            <a:r>
              <a:rPr lang="en-US" dirty="0" err="1" smtClean="0"/>
              <a:t>Curwin</a:t>
            </a:r>
            <a:r>
              <a:rPr lang="en-US" dirty="0" smtClean="0"/>
              <a:t>, R.L., </a:t>
            </a:r>
            <a:r>
              <a:rPr lang="en-US" dirty="0" err="1" smtClean="0"/>
              <a:t>Mendler</a:t>
            </a:r>
            <a:r>
              <a:rPr lang="en-US" dirty="0" smtClean="0"/>
              <a:t>, A.N., &amp; </a:t>
            </a:r>
            <a:r>
              <a:rPr lang="en-US" dirty="0" err="1" smtClean="0"/>
              <a:t>Mendler</a:t>
            </a:r>
            <a:r>
              <a:rPr lang="en-US" dirty="0" smtClean="0"/>
              <a:t>, B.D. (2008). </a:t>
            </a:r>
            <a:r>
              <a:rPr lang="en-US" u="sng" dirty="0" smtClean="0"/>
              <a:t>Discipline with dignity: New challenges, new solutions.</a:t>
            </a:r>
            <a:r>
              <a:rPr lang="en-US" dirty="0" smtClean="0"/>
              <a:t> (3</a:t>
            </a:r>
            <a:r>
              <a:rPr lang="en-US" baseline="30000" dirty="0" smtClean="0"/>
              <a:t>rd</a:t>
            </a:r>
            <a:r>
              <a:rPr lang="en-US" dirty="0" smtClean="0"/>
              <a:t> ed.).  Alexandria, VA: ASCD.</a:t>
            </a:r>
          </a:p>
          <a:p>
            <a:pPr lvl="0"/>
            <a:endParaRPr lang="en-US" dirty="0" smtClean="0"/>
          </a:p>
          <a:p>
            <a:r>
              <a:rPr lang="en-US" u="sng" dirty="0" smtClean="0">
                <a:solidFill>
                  <a:schemeClr val="accent1">
                    <a:lumMod val="75000"/>
                  </a:schemeClr>
                </a:solidFill>
                <a:hlinkClick r:id="rId2"/>
              </a:rPr>
              <a:t>www.behavioradvisor.com/oldindex.html</a:t>
            </a:r>
            <a:endParaRPr lang="en-US" u="sng" dirty="0" smtClean="0">
              <a:solidFill>
                <a:schemeClr val="accent1">
                  <a:lumMod val="75000"/>
                </a:schemeClr>
              </a:solidFill>
            </a:endParaRPr>
          </a:p>
          <a:p>
            <a:r>
              <a:rPr lang="en-US" u="sng" dirty="0" smtClean="0">
                <a:solidFill>
                  <a:schemeClr val="accent1">
                    <a:lumMod val="75000"/>
                  </a:schemeClr>
                </a:solidFill>
                <a:hlinkClick r:id="rId3"/>
              </a:rPr>
              <a:t>www.interventioncentral.org</a:t>
            </a:r>
            <a:endParaRPr lang="en-US" u="sng" dirty="0" smtClean="0">
              <a:solidFill>
                <a:schemeClr val="accent1">
                  <a:lumMod val="75000"/>
                </a:schemeClr>
              </a:solidFill>
            </a:endParaRPr>
          </a:p>
          <a:p>
            <a:pPr>
              <a:defRPr/>
            </a:pPr>
            <a:r>
              <a:rPr lang="en-US" dirty="0" smtClean="0">
                <a:solidFill>
                  <a:schemeClr val="accent1">
                    <a:lumMod val="75000"/>
                  </a:schemeClr>
                </a:solidFill>
                <a:hlinkClick r:id="rId4"/>
              </a:rPr>
              <a:t>www.ldonline.org</a:t>
            </a:r>
            <a:endParaRPr lang="en-US" dirty="0" smtClean="0">
              <a:solidFill>
                <a:schemeClr val="accent1">
                  <a:lumMod val="75000"/>
                </a:schemeClr>
              </a:solidFill>
            </a:endParaRPr>
          </a:p>
          <a:p>
            <a:pPr>
              <a:defRPr/>
            </a:pPr>
            <a:r>
              <a:rPr lang="en-US" dirty="0" smtClean="0">
                <a:solidFill>
                  <a:schemeClr val="accent1">
                    <a:lumMod val="75000"/>
                  </a:schemeClr>
                </a:solidFill>
                <a:hlinkClick r:id="rId5"/>
              </a:rPr>
              <a:t>www.nichy.org</a:t>
            </a:r>
            <a:endParaRPr lang="en-US" dirty="0" smtClean="0">
              <a:solidFill>
                <a:schemeClr val="accent1">
                  <a:lumMod val="75000"/>
                </a:schemeClr>
              </a:solidFill>
            </a:endParaRPr>
          </a:p>
          <a:p>
            <a:pPr>
              <a:defRPr/>
            </a:pPr>
            <a:r>
              <a:rPr lang="en-US" dirty="0" smtClean="0">
                <a:solidFill>
                  <a:schemeClr val="accent1">
                    <a:lumMod val="75000"/>
                  </a:schemeClr>
                </a:solidFill>
                <a:hlinkClick r:id="rId6"/>
              </a:rPr>
              <a:t>www.air-dc.org/cecp</a:t>
            </a:r>
            <a:endParaRPr lang="en-US" dirty="0">
              <a:solidFill>
                <a:schemeClr val="accent1">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BACK…</a:t>
            </a:r>
            <a:endParaRPr lang="en-US" dirty="0"/>
          </a:p>
        </p:txBody>
      </p:sp>
      <p:sp>
        <p:nvSpPr>
          <p:cNvPr id="3" name="Content Placeholder 2"/>
          <p:cNvSpPr>
            <a:spLocks noGrp="1"/>
          </p:cNvSpPr>
          <p:nvPr>
            <p:ph sz="quarter" idx="1"/>
          </p:nvPr>
        </p:nvSpPr>
        <p:spPr/>
        <p:txBody>
          <a:bodyPr/>
          <a:lstStyle/>
          <a:p>
            <a:endParaRPr lang="en-US" dirty="0"/>
          </a:p>
        </p:txBody>
      </p:sp>
      <p:pic>
        <p:nvPicPr>
          <p:cNvPr id="1034" name="Picture 10" descr="C:\Users\jacksonc\AppData\Local\Microsoft\Windows\Temporary Internet Files\Content.IE5\DHLMAT8V\MP900401359[1].jpg"/>
          <p:cNvPicPr>
            <a:picLocks noChangeAspect="1" noChangeArrowheads="1"/>
          </p:cNvPicPr>
          <p:nvPr/>
        </p:nvPicPr>
        <p:blipFill>
          <a:blip r:embed="rId2" cstate="print"/>
          <a:srcRect/>
          <a:stretch>
            <a:fillRect/>
          </a:stretch>
        </p:blipFill>
        <p:spPr bwMode="auto">
          <a:xfrm>
            <a:off x="457200" y="1600200"/>
            <a:ext cx="8305800" cy="4800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Thinking </a:t>
            </a:r>
            <a:r>
              <a:rPr lang="en-US" dirty="0" smtClean="0"/>
              <a:t>about…</a:t>
            </a:r>
            <a:endParaRPr lang="en-US" dirty="0"/>
          </a:p>
        </p:txBody>
      </p:sp>
      <p:sp>
        <p:nvSpPr>
          <p:cNvPr id="39939" name="Rectangle 3"/>
          <p:cNvSpPr>
            <a:spLocks noGrp="1" noChangeArrowheads="1"/>
          </p:cNvSpPr>
          <p:nvPr>
            <p:ph sz="quarter" idx="1"/>
          </p:nvPr>
        </p:nvSpPr>
        <p:spPr/>
        <p:txBody>
          <a:bodyPr/>
          <a:lstStyle/>
          <a:p>
            <a:r>
              <a:rPr lang="en-US" sz="3600" dirty="0"/>
              <a:t>What have you learned well?</a:t>
            </a:r>
          </a:p>
          <a:p>
            <a:endParaRPr lang="en-US" sz="3600" dirty="0"/>
          </a:p>
          <a:p>
            <a:r>
              <a:rPr lang="en-US" sz="3600" dirty="0"/>
              <a:t>How did you learn it?</a:t>
            </a:r>
          </a:p>
          <a:p>
            <a:endParaRPr lang="en-US" sz="3600" dirty="0"/>
          </a:p>
          <a:p>
            <a:r>
              <a:rPr lang="en-US" sz="3600" dirty="0"/>
              <a:t>What do you remember about your favorite </a:t>
            </a:r>
            <a:r>
              <a:rPr lang="en-US" sz="3600" dirty="0" smtClean="0"/>
              <a:t>teachers or adults in your life?</a:t>
            </a:r>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ChangeArrowheads="1"/>
          </p:cNvSpPr>
          <p:nvPr>
            <p:ph type="title"/>
          </p:nvPr>
        </p:nvSpPr>
        <p:spPr>
          <a:xfrm>
            <a:off x="457200" y="533400"/>
            <a:ext cx="8229600" cy="863136"/>
          </a:xfrm>
        </p:spPr>
        <p:txBody>
          <a:bodyPr>
            <a:normAutofit fontScale="90000"/>
          </a:bodyPr>
          <a:lstStyle/>
          <a:p>
            <a:r>
              <a:rPr lang="en-US" sz="4000" b="1" dirty="0" smtClean="0">
                <a:solidFill>
                  <a:srgbClr val="F81E2E"/>
                </a:solidFill>
              </a:rPr>
              <a:t>How Does </a:t>
            </a:r>
            <a:r>
              <a:rPr lang="en-US" sz="4000" b="1" dirty="0">
                <a:solidFill>
                  <a:srgbClr val="F81E2E"/>
                </a:solidFill>
              </a:rPr>
              <a:t>Developmental </a:t>
            </a:r>
            <a:r>
              <a:rPr lang="en-US" sz="4000" b="1" dirty="0" smtClean="0">
                <a:solidFill>
                  <a:srgbClr val="F81E2E"/>
                </a:solidFill>
              </a:rPr>
              <a:t/>
            </a:r>
            <a:br>
              <a:rPr lang="en-US" sz="4000" b="1" dirty="0" smtClean="0">
                <a:solidFill>
                  <a:srgbClr val="F81E2E"/>
                </a:solidFill>
              </a:rPr>
            </a:br>
            <a:r>
              <a:rPr lang="en-US" sz="4000" b="1" dirty="0" smtClean="0">
                <a:solidFill>
                  <a:srgbClr val="F81E2E"/>
                </a:solidFill>
              </a:rPr>
              <a:t>Need </a:t>
            </a:r>
            <a:r>
              <a:rPr lang="en-US" sz="4000" b="1" dirty="0">
                <a:solidFill>
                  <a:srgbClr val="F81E2E"/>
                </a:solidFill>
              </a:rPr>
              <a:t>Theory </a:t>
            </a:r>
            <a:r>
              <a:rPr lang="en-US" sz="4000" b="1" dirty="0" smtClean="0">
                <a:solidFill>
                  <a:srgbClr val="F81E2E"/>
                </a:solidFill>
              </a:rPr>
              <a:t>Help Our Work?</a:t>
            </a:r>
            <a:endParaRPr lang="en-US" sz="4000" b="1" dirty="0">
              <a:solidFill>
                <a:srgbClr val="F81E2E"/>
              </a:solidFill>
            </a:endParaRPr>
          </a:p>
        </p:txBody>
      </p:sp>
      <p:sp>
        <p:nvSpPr>
          <p:cNvPr id="78853" name="Rectangle 5"/>
          <p:cNvSpPr>
            <a:spLocks noGrp="1" noChangeArrowheads="1"/>
          </p:cNvSpPr>
          <p:nvPr>
            <p:ph sz="quarter" idx="1"/>
          </p:nvPr>
        </p:nvSpPr>
        <p:spPr>
          <a:xfrm>
            <a:off x="457200" y="1828800"/>
            <a:ext cx="4038600" cy="4724400"/>
          </a:xfrm>
        </p:spPr>
        <p:txBody>
          <a:bodyPr/>
          <a:lstStyle/>
          <a:p>
            <a:r>
              <a:rPr lang="en-US" dirty="0"/>
              <a:t>Belonging</a:t>
            </a:r>
          </a:p>
          <a:p>
            <a:r>
              <a:rPr lang="en-US" dirty="0"/>
              <a:t>Mastery</a:t>
            </a:r>
          </a:p>
          <a:p>
            <a:r>
              <a:rPr lang="en-US" dirty="0"/>
              <a:t>Independence</a:t>
            </a:r>
          </a:p>
          <a:p>
            <a:r>
              <a:rPr lang="en-US" dirty="0"/>
              <a:t>Generosity</a:t>
            </a:r>
          </a:p>
          <a:p>
            <a:pPr>
              <a:buFont typeface="Wingdings" pitchFamily="2" charset="2"/>
              <a:buNone/>
            </a:pPr>
            <a:r>
              <a:rPr lang="en-US" sz="2400" dirty="0"/>
              <a:t>           (</a:t>
            </a:r>
            <a:r>
              <a:rPr lang="en-US" sz="2400" dirty="0" err="1" smtClean="0"/>
              <a:t>Brendtro</a:t>
            </a:r>
            <a:r>
              <a:rPr lang="en-US" sz="2400" dirty="0" smtClean="0"/>
              <a:t>, </a:t>
            </a:r>
            <a:r>
              <a:rPr lang="en-US" sz="2400" dirty="0"/>
              <a:t>et al, 1990) </a:t>
            </a:r>
            <a:endParaRPr lang="en-US" sz="2400" dirty="0" smtClean="0"/>
          </a:p>
          <a:p>
            <a:pPr>
              <a:buFont typeface="Wingdings" pitchFamily="2" charset="2"/>
              <a:buNone/>
            </a:pPr>
            <a:endParaRPr lang="en-US" sz="2400" dirty="0"/>
          </a:p>
        </p:txBody>
      </p:sp>
      <p:sp>
        <p:nvSpPr>
          <p:cNvPr id="78854" name="Rectangle 6"/>
          <p:cNvSpPr>
            <a:spLocks noGrp="1" noChangeArrowheads="1"/>
          </p:cNvSpPr>
          <p:nvPr>
            <p:ph sz="quarter" idx="2"/>
          </p:nvPr>
        </p:nvSpPr>
        <p:spPr>
          <a:xfrm>
            <a:off x="4648200" y="1905000"/>
            <a:ext cx="4038600" cy="4225925"/>
          </a:xfrm>
        </p:spPr>
        <p:txBody>
          <a:bodyPr/>
          <a:lstStyle/>
          <a:p>
            <a:r>
              <a:rPr lang="en-US" dirty="0"/>
              <a:t>Love, affection</a:t>
            </a:r>
          </a:p>
          <a:p>
            <a:r>
              <a:rPr lang="en-US" dirty="0"/>
              <a:t>Fun</a:t>
            </a:r>
          </a:p>
          <a:p>
            <a:r>
              <a:rPr lang="en-US" dirty="0"/>
              <a:t>Power / freedom</a:t>
            </a:r>
          </a:p>
          <a:p>
            <a:r>
              <a:rPr lang="en-US" dirty="0"/>
              <a:t>Survival, security</a:t>
            </a:r>
          </a:p>
          <a:p>
            <a:r>
              <a:rPr lang="en-US" dirty="0"/>
              <a:t>Physiological needs</a:t>
            </a:r>
          </a:p>
          <a:p>
            <a:pPr>
              <a:buFont typeface="Wingdings" pitchFamily="2" charset="2"/>
              <a:buNone/>
            </a:pPr>
            <a:r>
              <a:rPr lang="en-US" sz="2400" dirty="0"/>
              <a:t>                    (</a:t>
            </a:r>
            <a:r>
              <a:rPr lang="en-US" sz="2400" dirty="0" err="1"/>
              <a:t>Glasser</a:t>
            </a:r>
            <a:r>
              <a:rPr lang="en-US" sz="2400" dirty="0"/>
              <a:t>, 1990</a:t>
            </a:r>
          </a:p>
          <a:p>
            <a:pPr>
              <a:buFont typeface="Wingdings" pitchFamily="2" charset="2"/>
              <a:buNone/>
            </a:pPr>
            <a:r>
              <a:rPr lang="en-US" sz="2400" dirty="0"/>
              <a:t>                     Maslow, 1968)</a:t>
            </a:r>
          </a:p>
        </p:txBody>
      </p:sp>
      <p:pic>
        <p:nvPicPr>
          <p:cNvPr id="5" name="Picture 4" descr="6-steps-to-happiness.jpg"/>
          <p:cNvPicPr>
            <a:picLocks noChangeAspect="1"/>
          </p:cNvPicPr>
          <p:nvPr/>
        </p:nvPicPr>
        <p:blipFill>
          <a:blip r:embed="rId2" cstate="print"/>
          <a:stretch>
            <a:fillRect/>
          </a:stretch>
        </p:blipFill>
        <p:spPr>
          <a:xfrm>
            <a:off x="533400" y="4572000"/>
            <a:ext cx="4953000" cy="1981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r>
              <a:rPr lang="en-US" sz="4000" b="1" dirty="0">
                <a:solidFill>
                  <a:srgbClr val="F81E2E"/>
                </a:solidFill>
              </a:rPr>
              <a:t>What Do Children Say They Need?</a:t>
            </a:r>
          </a:p>
        </p:txBody>
      </p:sp>
      <p:sp>
        <p:nvSpPr>
          <p:cNvPr id="69635" name="Rectangle 3"/>
          <p:cNvSpPr>
            <a:spLocks noGrp="1" noChangeArrowheads="1"/>
          </p:cNvSpPr>
          <p:nvPr>
            <p:ph sz="quarter" idx="1"/>
          </p:nvPr>
        </p:nvSpPr>
        <p:spPr/>
        <p:txBody>
          <a:bodyPr>
            <a:normAutofit/>
          </a:bodyPr>
          <a:lstStyle/>
          <a:p>
            <a:pPr>
              <a:lnSpc>
                <a:spcPct val="80000"/>
              </a:lnSpc>
            </a:pPr>
            <a:r>
              <a:rPr lang="en-US" sz="2800" b="1"/>
              <a:t>Friends who care for you and you for them</a:t>
            </a:r>
          </a:p>
          <a:p>
            <a:pPr>
              <a:lnSpc>
                <a:spcPct val="80000"/>
              </a:lnSpc>
            </a:pPr>
            <a:r>
              <a:rPr lang="en-US" sz="2800" b="1"/>
              <a:t>Fun and challenging things to do</a:t>
            </a:r>
          </a:p>
          <a:p>
            <a:pPr>
              <a:lnSpc>
                <a:spcPct val="80000"/>
              </a:lnSpc>
            </a:pPr>
            <a:r>
              <a:rPr lang="en-US" sz="2800" b="1"/>
              <a:t>Having choices and learning how to make choices</a:t>
            </a:r>
          </a:p>
          <a:p>
            <a:pPr>
              <a:lnSpc>
                <a:spcPct val="80000"/>
              </a:lnSpc>
            </a:pPr>
            <a:r>
              <a:rPr lang="en-US" sz="2800" b="1"/>
              <a:t>A chance to master the skills needed to pursue a dream</a:t>
            </a:r>
          </a:p>
          <a:p>
            <a:pPr>
              <a:lnSpc>
                <a:spcPct val="80000"/>
              </a:lnSpc>
            </a:pPr>
            <a:r>
              <a:rPr lang="en-US" sz="2800" b="1"/>
              <a:t>Physical well-being</a:t>
            </a:r>
          </a:p>
          <a:p>
            <a:pPr>
              <a:lnSpc>
                <a:spcPct val="80000"/>
              </a:lnSpc>
            </a:pPr>
            <a:r>
              <a:rPr lang="en-US" sz="2800" b="1"/>
              <a:t>Status and a “cool” reputation </a:t>
            </a:r>
          </a:p>
          <a:p>
            <a:pPr>
              <a:lnSpc>
                <a:spcPct val="80000"/>
              </a:lnSpc>
            </a:pPr>
            <a:r>
              <a:rPr lang="en-US" sz="2800" b="1"/>
              <a:t>Unconditional love, someone who will always be your advocate</a:t>
            </a:r>
          </a:p>
          <a:p>
            <a:pPr>
              <a:lnSpc>
                <a:spcPct val="80000"/>
              </a:lnSpc>
            </a:pPr>
            <a:r>
              <a:rPr lang="en-US" sz="2800" b="1"/>
              <a:t>A chance to make a difference in someone’s life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r>
              <a:rPr lang="en-US" b="1" dirty="0" smtClean="0">
                <a:solidFill>
                  <a:srgbClr val="FF0000"/>
                </a:solidFill>
              </a:rPr>
              <a:t>           What do we know about</a:t>
            </a:r>
            <a:br>
              <a:rPr lang="en-US" b="1" dirty="0" smtClean="0">
                <a:solidFill>
                  <a:srgbClr val="FF0000"/>
                </a:solidFill>
              </a:rPr>
            </a:br>
            <a:r>
              <a:rPr lang="en-US" b="1" dirty="0" smtClean="0">
                <a:solidFill>
                  <a:srgbClr val="FF0000"/>
                </a:solidFill>
              </a:rPr>
              <a:t>                today’s children? </a:t>
            </a:r>
            <a:endParaRPr lang="en-US" b="1" dirty="0">
              <a:solidFill>
                <a:srgbClr val="FF0000"/>
              </a:solidFill>
            </a:endParaRPr>
          </a:p>
        </p:txBody>
      </p:sp>
      <p:sp>
        <p:nvSpPr>
          <p:cNvPr id="5123" name="Rectangle 3"/>
          <p:cNvSpPr>
            <a:spLocks noGrp="1" noChangeArrowheads="1"/>
          </p:cNvSpPr>
          <p:nvPr>
            <p:ph sz="quarter" idx="1"/>
          </p:nvPr>
        </p:nvSpPr>
        <p:spPr/>
        <p:txBody>
          <a:bodyPr>
            <a:normAutofit/>
          </a:bodyPr>
          <a:lstStyle/>
          <a:p>
            <a:r>
              <a:rPr lang="en-US" sz="2800" dirty="0"/>
              <a:t>Over past 25 years youth have spent more time alone than any generation. Thus missing a coherent sense of community. Bonds between children and adults are changing. Technology is a response to alienation (</a:t>
            </a:r>
            <a:r>
              <a:rPr lang="en-US" sz="2800" dirty="0" err="1"/>
              <a:t>Hersch</a:t>
            </a:r>
            <a:r>
              <a:rPr lang="en-US" sz="2800" dirty="0"/>
              <a:t>, 2000</a:t>
            </a:r>
            <a:r>
              <a:rPr lang="en-US" sz="2800" dirty="0" smtClean="0"/>
              <a:t>).</a:t>
            </a:r>
          </a:p>
          <a:p>
            <a:endParaRPr lang="en-US" sz="2800" dirty="0"/>
          </a:p>
          <a:p>
            <a:r>
              <a:rPr lang="en-US" sz="2800" dirty="0"/>
              <a:t>In the past play was creative and influenced by rules and boundaries. Today’s play is very individualized. “The world is on a screen”, not providing a sense of place (</a:t>
            </a:r>
            <a:r>
              <a:rPr lang="en-US" sz="2800" dirty="0" err="1"/>
              <a:t>Dargan</a:t>
            </a:r>
            <a:r>
              <a:rPr lang="en-US" sz="2800" dirty="0"/>
              <a:t>, 2002).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p>
        </p:txBody>
      </p:sp>
      <p:sp>
        <p:nvSpPr>
          <p:cNvPr id="13315" name="Rectangle 3"/>
          <p:cNvSpPr>
            <a:spLocks noGrp="1" noChangeArrowheads="1"/>
          </p:cNvSpPr>
          <p:nvPr>
            <p:ph sz="quarter" idx="1"/>
          </p:nvPr>
        </p:nvSpPr>
        <p:spPr>
          <a:xfrm>
            <a:off x="457200" y="1295400"/>
            <a:ext cx="8229600" cy="4877117"/>
          </a:xfrm>
        </p:spPr>
        <p:txBody>
          <a:bodyPr>
            <a:normAutofit fontScale="92500"/>
          </a:bodyPr>
          <a:lstStyle/>
          <a:p>
            <a:r>
              <a:rPr lang="en-US" sz="2800" dirty="0"/>
              <a:t>Over 100,000 biracial children born each year since 1989. Students of color will make up 46% of the nation’s student population by 2020. In urban centers at least 75% of students are of color</a:t>
            </a:r>
            <a:r>
              <a:rPr lang="en-US" sz="2800" dirty="0" smtClean="0"/>
              <a:t>.</a:t>
            </a:r>
          </a:p>
          <a:p>
            <a:endParaRPr lang="en-US" sz="2800" dirty="0"/>
          </a:p>
          <a:p>
            <a:r>
              <a:rPr lang="en-US" sz="2800" dirty="0"/>
              <a:t>1 in 5 children under 6 live below the poverty line. </a:t>
            </a:r>
            <a:endParaRPr lang="en-US" sz="2800" dirty="0" smtClean="0"/>
          </a:p>
          <a:p>
            <a:endParaRPr lang="en-US" sz="2800" dirty="0"/>
          </a:p>
          <a:p>
            <a:r>
              <a:rPr lang="en-US" sz="2800" dirty="0"/>
              <a:t>Over past 30 years more children living in “risk” in a “socially toxic environment” that undermines the security of families and communities. Are we more aware of the problems today than before? (</a:t>
            </a:r>
            <a:r>
              <a:rPr lang="en-US" sz="2800" dirty="0" err="1"/>
              <a:t>Garbarino</a:t>
            </a:r>
            <a:r>
              <a:rPr lang="en-US" sz="2800" dirty="0"/>
              <a:t>).</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 calcmode="lin" valueType="num">
                                      <p:cBhvr additive="base">
                                        <p:cTn id="13" dur="500" fill="hold"/>
                                        <p:tgtEl>
                                          <p:spTgt spid="1331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anim calcmode="lin" valueType="num">
                                      <p:cBhvr additive="base">
                                        <p:cTn id="19" dur="500" fill="hold"/>
                                        <p:tgtEl>
                                          <p:spTgt spid="1331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a:p>
        </p:txBody>
      </p:sp>
      <p:sp>
        <p:nvSpPr>
          <p:cNvPr id="14339" name="Rectangle 3"/>
          <p:cNvSpPr>
            <a:spLocks noGrp="1" noChangeArrowheads="1"/>
          </p:cNvSpPr>
          <p:nvPr>
            <p:ph sz="quarter" idx="1"/>
          </p:nvPr>
        </p:nvSpPr>
        <p:spPr>
          <a:xfrm>
            <a:off x="685800" y="1981200"/>
            <a:ext cx="7848600" cy="4191000"/>
          </a:xfrm>
        </p:spPr>
        <p:txBody>
          <a:bodyPr/>
          <a:lstStyle/>
          <a:p>
            <a:r>
              <a:rPr lang="en-US" sz="2800" dirty="0"/>
              <a:t>11% of children born in </a:t>
            </a:r>
            <a:r>
              <a:rPr lang="en-US" sz="2800" dirty="0" smtClean="0"/>
              <a:t>1950’s </a:t>
            </a:r>
            <a:r>
              <a:rPr lang="en-US" sz="2800" dirty="0"/>
              <a:t>experienced their parents separation or divorce. </a:t>
            </a:r>
            <a:r>
              <a:rPr lang="en-US" sz="2800" dirty="0" smtClean="0"/>
              <a:t> Recent statistics reveal that over </a:t>
            </a:r>
            <a:r>
              <a:rPr lang="en-US" sz="2800" dirty="0"/>
              <a:t>55% of children experienced this family disruption</a:t>
            </a:r>
            <a:r>
              <a:rPr lang="en-US" sz="2800" dirty="0" smtClean="0"/>
              <a:t>.</a:t>
            </a:r>
          </a:p>
          <a:p>
            <a:endParaRPr lang="en-US" sz="2800" dirty="0"/>
          </a:p>
          <a:p>
            <a:r>
              <a:rPr lang="en-US" sz="2800" dirty="0"/>
              <a:t>Violence, in various direct and indirect forms, effects 1 in 5 youth in today’s communities.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left)">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wipe(left)">
                                      <p:cBhvr>
                                        <p:cTn id="12"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367</TotalTime>
  <Words>1180</Words>
  <Application>Microsoft Office PowerPoint</Application>
  <PresentationFormat>On-screen Show (4:3)</PresentationFormat>
  <Paragraphs>194</Paragraphs>
  <Slides>23</Slides>
  <Notes>5</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Bookman Old Style</vt:lpstr>
      <vt:lpstr>Calibri</vt:lpstr>
      <vt:lpstr>Gill Sans MT</vt:lpstr>
      <vt:lpstr>Tahoma</vt:lpstr>
      <vt:lpstr>Times New Roman</vt:lpstr>
      <vt:lpstr>Wingdings</vt:lpstr>
      <vt:lpstr>Wingdings 3</vt:lpstr>
      <vt:lpstr>Origin</vt:lpstr>
      <vt:lpstr>A FRAMEWORK FOR SUPPORTING STUDENTS WITH CHALLENGES</vt:lpstr>
      <vt:lpstr>PowerPoint Presentation</vt:lpstr>
      <vt:lpstr>A LOOK BACK…</vt:lpstr>
      <vt:lpstr>Thinking about…</vt:lpstr>
      <vt:lpstr>How Does Developmental  Need Theory Help Our Work?</vt:lpstr>
      <vt:lpstr>What Do Children Say They Need?</vt:lpstr>
      <vt:lpstr>           What do we know about                 today’s children? </vt:lpstr>
      <vt:lpstr>PowerPoint Presentation</vt:lpstr>
      <vt:lpstr>PowerPoint Presentation</vt:lpstr>
      <vt:lpstr>          WHAT NEEDS IS YOUR  PROGRAM DESIGNED TO MEET? </vt:lpstr>
      <vt:lpstr>PowerPoint Presentation</vt:lpstr>
      <vt:lpstr>             SUPPORTS FOR ALL</vt:lpstr>
      <vt:lpstr>       WHAT IF….WHAT DO YOU DO?</vt:lpstr>
      <vt:lpstr>        SUPPORTS FOR SOME</vt:lpstr>
      <vt:lpstr> What Influences How Students Respond to Stressful Incidents?</vt:lpstr>
      <vt:lpstr>PowerPoint Presentation</vt:lpstr>
      <vt:lpstr> Understand Thoughts &amp;    Feelings Influence Behavior</vt:lpstr>
      <vt:lpstr>     RESPOND, NOT REACT</vt:lpstr>
      <vt:lpstr>Interventions That  Do Not “Work”</vt:lpstr>
      <vt:lpstr>        SUPPORTS FOR A FEW</vt:lpstr>
      <vt:lpstr>        PUT IT ALL TOGETHER</vt:lpstr>
      <vt:lpstr>PowerPoint Presentation</vt:lpstr>
      <vt:lpstr>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FRAMEWORK FOR SUPPORTING STUDENTS WITH CHALLENGES</dc:title>
  <dc:creator>jacksonc</dc:creator>
  <cp:lastModifiedBy>Jacie Farris</cp:lastModifiedBy>
  <cp:revision>6</cp:revision>
  <dcterms:created xsi:type="dcterms:W3CDTF">2013-11-03T22:24:48Z</dcterms:created>
  <dcterms:modified xsi:type="dcterms:W3CDTF">2017-03-21T18:55:43Z</dcterms:modified>
</cp:coreProperties>
</file>