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40" r:id="rId1"/>
    <p:sldMasterId id="2147484152" r:id="rId2"/>
  </p:sldMasterIdLst>
  <p:notesMasterIdLst>
    <p:notesMasterId r:id="rId20"/>
  </p:notesMasterIdLst>
  <p:handoutMasterIdLst>
    <p:handoutMasterId r:id="rId21"/>
  </p:handoutMasterIdLst>
  <p:sldIdLst>
    <p:sldId id="256" r:id="rId3"/>
    <p:sldId id="284" r:id="rId4"/>
    <p:sldId id="265" r:id="rId5"/>
    <p:sldId id="285" r:id="rId6"/>
    <p:sldId id="287" r:id="rId7"/>
    <p:sldId id="286" r:id="rId8"/>
    <p:sldId id="290" r:id="rId9"/>
    <p:sldId id="288" r:id="rId10"/>
    <p:sldId id="291" r:id="rId11"/>
    <p:sldId id="292" r:id="rId12"/>
    <p:sldId id="293" r:id="rId13"/>
    <p:sldId id="294" r:id="rId14"/>
    <p:sldId id="295" r:id="rId15"/>
    <p:sldId id="296" r:id="rId16"/>
    <p:sldId id="297" r:id="rId17"/>
    <p:sldId id="298" r:id="rId18"/>
    <p:sldId id="30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50" autoAdjust="0"/>
    <p:restoredTop sz="46187" autoAdjust="0"/>
  </p:normalViewPr>
  <p:slideViewPr>
    <p:cSldViewPr>
      <p:cViewPr varScale="1">
        <p:scale>
          <a:sx n="88" d="100"/>
          <a:sy n="88" d="100"/>
        </p:scale>
        <p:origin x="1116" y="96"/>
      </p:cViewPr>
      <p:guideLst>
        <p:guide orient="horz" pos="2160"/>
        <p:guide pos="2880"/>
      </p:guideLst>
    </p:cSldViewPr>
  </p:slideViewPr>
  <p:notesTextViewPr>
    <p:cViewPr>
      <p:scale>
        <a:sx n="1" d="1"/>
        <a:sy n="1" d="1"/>
      </p:scale>
      <p:origin x="0" y="0"/>
    </p:cViewPr>
  </p:notesTextViewPr>
  <p:sorterViewPr>
    <p:cViewPr>
      <p:scale>
        <a:sx n="160" d="100"/>
        <a:sy n="160" d="100"/>
      </p:scale>
      <p:origin x="0" y="14178"/>
    </p:cViewPr>
  </p:sorter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1F9975-9817-488A-9FBE-F5DBD46EAF79}" type="datetimeFigureOut">
              <a:rPr lang="en-US" smtClean="0"/>
              <a:t>3/21/2017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79D9DB-489C-4FA5-A703-34E4B8CD4E7A}" type="slidenum">
              <a:rPr lang="en-US" smtClean="0"/>
              <a:t>‹#›</a:t>
            </a:fld>
            <a:endParaRPr lang="en-US" dirty="0"/>
          </a:p>
        </p:txBody>
      </p:sp>
    </p:spTree>
    <p:extLst>
      <p:ext uri="{BB962C8B-B14F-4D97-AF65-F5344CB8AC3E}">
        <p14:creationId xmlns:p14="http://schemas.microsoft.com/office/powerpoint/2010/main" val="29492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7893C9-9759-44B7-B7E8-85E6B1C30C5C}" type="datetimeFigureOut">
              <a:rPr lang="en-US" smtClean="0"/>
              <a:t>3/21/2017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E2656C-679C-4DED-93E2-AB60F80F2D3C}" type="slidenum">
              <a:rPr lang="en-US" smtClean="0"/>
              <a:t>‹#›</a:t>
            </a:fld>
            <a:endParaRPr lang="en-US" dirty="0"/>
          </a:p>
        </p:txBody>
      </p:sp>
    </p:spTree>
    <p:extLst>
      <p:ext uri="{BB962C8B-B14F-4D97-AF65-F5344CB8AC3E}">
        <p14:creationId xmlns:p14="http://schemas.microsoft.com/office/powerpoint/2010/main" val="3316884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A0DF29E-879E-4910-B663-B0361CCD7E35}" type="datetime1">
              <a:rPr lang="en-US" smtClean="0"/>
              <a:t>3/21/2017</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lvl1pPr>
              <a:defRPr sz="800"/>
            </a:lvl1pPr>
          </a:lstStyle>
          <a:p>
            <a:r>
              <a:rPr lang="en-US" dirty="0" smtClean="0">
                <a:solidFill>
                  <a:srgbClr val="0070C0"/>
                </a:solidFill>
              </a:rPr>
              <a:t>ADULT</a:t>
            </a:r>
            <a:r>
              <a:rPr lang="en-US" dirty="0" smtClean="0"/>
              <a:t>&amp;child</a:t>
            </a:r>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70AC7C4-F808-446E-8E2B-8609708B0F22}"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75344E-184B-4ED5-855F-1B9825F1C5EB}" type="datetime1">
              <a:rPr lang="en-US" smtClean="0"/>
              <a:t>3/21/2017</a:t>
            </a:fld>
            <a:endParaRPr lang="en-US" dirty="0"/>
          </a:p>
        </p:txBody>
      </p:sp>
      <p:sp>
        <p:nvSpPr>
          <p:cNvPr id="5" name="Footer Placeholder 4"/>
          <p:cNvSpPr>
            <a:spLocks noGrp="1"/>
          </p:cNvSpPr>
          <p:nvPr>
            <p:ph type="ftr" sz="quarter" idx="11"/>
          </p:nvPr>
        </p:nvSpPr>
        <p:spPr/>
        <p:txBody>
          <a:bodyPr/>
          <a:lstStyle/>
          <a:p>
            <a:r>
              <a:rPr lang="en-US" dirty="0" smtClean="0"/>
              <a:t>ADULT&amp;child</a:t>
            </a:r>
            <a:endParaRPr lang="en-US" dirty="0"/>
          </a:p>
        </p:txBody>
      </p:sp>
      <p:sp>
        <p:nvSpPr>
          <p:cNvPr id="6" name="Slide Number Placeholder 5"/>
          <p:cNvSpPr>
            <a:spLocks noGrp="1"/>
          </p:cNvSpPr>
          <p:nvPr>
            <p:ph type="sldNum" sz="quarter" idx="12"/>
          </p:nvPr>
        </p:nvSpPr>
        <p:spPr/>
        <p:txBody>
          <a:bodyPr/>
          <a:lstStyle/>
          <a:p>
            <a:fld id="{8623DAEA-204F-4A81-A398-182A1D939AE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76143B-2D59-4654-81AA-8410E9AF0386}" type="datetime1">
              <a:rPr lang="en-US" smtClean="0"/>
              <a:t>3/21/2017</a:t>
            </a:fld>
            <a:endParaRPr lang="en-US" dirty="0"/>
          </a:p>
        </p:txBody>
      </p:sp>
      <p:sp>
        <p:nvSpPr>
          <p:cNvPr id="5" name="Footer Placeholder 4"/>
          <p:cNvSpPr>
            <a:spLocks noGrp="1"/>
          </p:cNvSpPr>
          <p:nvPr>
            <p:ph type="ftr" sz="quarter" idx="11"/>
          </p:nvPr>
        </p:nvSpPr>
        <p:spPr/>
        <p:txBody>
          <a:bodyPr/>
          <a:lstStyle/>
          <a:p>
            <a:r>
              <a:rPr lang="en-US" dirty="0" smtClean="0"/>
              <a:t>ADULT&amp;child</a:t>
            </a:r>
            <a:endParaRPr lang="en-US" dirty="0"/>
          </a:p>
        </p:txBody>
      </p:sp>
      <p:sp>
        <p:nvSpPr>
          <p:cNvPr id="6" name="Slide Number Placeholder 5"/>
          <p:cNvSpPr>
            <a:spLocks noGrp="1"/>
          </p:cNvSpPr>
          <p:nvPr>
            <p:ph type="sldNum" sz="quarter" idx="12"/>
          </p:nvPr>
        </p:nvSpPr>
        <p:spPr/>
        <p:txBody>
          <a:bodyPr/>
          <a:lstStyle/>
          <a:p>
            <a:fld id="{8623DAEA-204F-4A81-A398-182A1D939AED}"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110E18-240F-4C39-81ED-5155D693F611}" type="datetime1">
              <a:rPr lang="en-US" smtClean="0"/>
              <a:t>3/21/2017</a:t>
            </a:fld>
            <a:endParaRPr lang="en-US" dirty="0"/>
          </a:p>
        </p:txBody>
      </p:sp>
      <p:sp>
        <p:nvSpPr>
          <p:cNvPr id="5" name="Footer Placeholder 4"/>
          <p:cNvSpPr>
            <a:spLocks noGrp="1"/>
          </p:cNvSpPr>
          <p:nvPr>
            <p:ph type="ftr" sz="quarter" idx="11"/>
          </p:nvPr>
        </p:nvSpPr>
        <p:spPr/>
        <p:txBody>
          <a:bodyPr/>
          <a:lstStyle/>
          <a:p>
            <a:r>
              <a:rPr lang="en-US" dirty="0" smtClean="0"/>
              <a:t>ADULT&amp;child</a:t>
            </a:r>
            <a:endParaRPr lang="en-US" dirty="0"/>
          </a:p>
        </p:txBody>
      </p:sp>
      <p:sp>
        <p:nvSpPr>
          <p:cNvPr id="6" name="Slide Number Placeholder 5"/>
          <p:cNvSpPr>
            <a:spLocks noGrp="1"/>
          </p:cNvSpPr>
          <p:nvPr>
            <p:ph type="sldNum" sz="quarter" idx="12"/>
          </p:nvPr>
        </p:nvSpPr>
        <p:spPr/>
        <p:txBody>
          <a:bodyPr/>
          <a:lstStyle/>
          <a:p>
            <a:fld id="{00A513C4-BD3F-4578-891A-9032D97339DA}" type="slidenum">
              <a:rPr lang="en-US" smtClean="0"/>
              <a:t>‹#›</a:t>
            </a:fld>
            <a:endParaRPr lang="en-US" dirty="0"/>
          </a:p>
        </p:txBody>
      </p:sp>
    </p:spTree>
    <p:extLst>
      <p:ext uri="{BB962C8B-B14F-4D97-AF65-F5344CB8AC3E}">
        <p14:creationId xmlns:p14="http://schemas.microsoft.com/office/powerpoint/2010/main" val="180952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F55454-8CF6-4B3B-934C-A213B4C36AC1}" type="datetime1">
              <a:rPr lang="en-US" smtClean="0"/>
              <a:t>3/21/2017</a:t>
            </a:fld>
            <a:endParaRPr lang="en-US" dirty="0"/>
          </a:p>
        </p:txBody>
      </p:sp>
      <p:sp>
        <p:nvSpPr>
          <p:cNvPr id="5" name="Footer Placeholder 4"/>
          <p:cNvSpPr>
            <a:spLocks noGrp="1"/>
          </p:cNvSpPr>
          <p:nvPr>
            <p:ph type="ftr" sz="quarter" idx="11"/>
          </p:nvPr>
        </p:nvSpPr>
        <p:spPr/>
        <p:txBody>
          <a:bodyPr/>
          <a:lstStyle/>
          <a:p>
            <a:r>
              <a:rPr lang="en-US" dirty="0" smtClean="0"/>
              <a:t>ADULT&amp;child</a:t>
            </a:r>
            <a:endParaRPr lang="en-US" dirty="0"/>
          </a:p>
        </p:txBody>
      </p:sp>
      <p:sp>
        <p:nvSpPr>
          <p:cNvPr id="6" name="Slide Number Placeholder 5"/>
          <p:cNvSpPr>
            <a:spLocks noGrp="1"/>
          </p:cNvSpPr>
          <p:nvPr>
            <p:ph type="sldNum" sz="quarter" idx="12"/>
          </p:nvPr>
        </p:nvSpPr>
        <p:spPr/>
        <p:txBody>
          <a:bodyPr/>
          <a:lstStyle/>
          <a:p>
            <a:fld id="{00A513C4-BD3F-4578-891A-9032D97339DA}" type="slidenum">
              <a:rPr lang="en-US" smtClean="0"/>
              <a:t>‹#›</a:t>
            </a:fld>
            <a:endParaRPr lang="en-US" dirty="0"/>
          </a:p>
        </p:txBody>
      </p:sp>
    </p:spTree>
    <p:extLst>
      <p:ext uri="{BB962C8B-B14F-4D97-AF65-F5344CB8AC3E}">
        <p14:creationId xmlns:p14="http://schemas.microsoft.com/office/powerpoint/2010/main" val="6381925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B114D4-BC54-44C3-A249-92E47AA3CB6C}" type="datetime1">
              <a:rPr lang="en-US" smtClean="0"/>
              <a:t>3/21/2017</a:t>
            </a:fld>
            <a:endParaRPr lang="en-US" dirty="0"/>
          </a:p>
        </p:txBody>
      </p:sp>
      <p:sp>
        <p:nvSpPr>
          <p:cNvPr id="5" name="Footer Placeholder 4"/>
          <p:cNvSpPr>
            <a:spLocks noGrp="1"/>
          </p:cNvSpPr>
          <p:nvPr>
            <p:ph type="ftr" sz="quarter" idx="11"/>
          </p:nvPr>
        </p:nvSpPr>
        <p:spPr/>
        <p:txBody>
          <a:bodyPr/>
          <a:lstStyle/>
          <a:p>
            <a:r>
              <a:rPr lang="en-US" dirty="0" smtClean="0"/>
              <a:t>ADULT&amp;child</a:t>
            </a:r>
            <a:endParaRPr lang="en-US" dirty="0"/>
          </a:p>
        </p:txBody>
      </p:sp>
      <p:sp>
        <p:nvSpPr>
          <p:cNvPr id="6" name="Slide Number Placeholder 5"/>
          <p:cNvSpPr>
            <a:spLocks noGrp="1"/>
          </p:cNvSpPr>
          <p:nvPr>
            <p:ph type="sldNum" sz="quarter" idx="12"/>
          </p:nvPr>
        </p:nvSpPr>
        <p:spPr/>
        <p:txBody>
          <a:bodyPr/>
          <a:lstStyle/>
          <a:p>
            <a:fld id="{00A513C4-BD3F-4578-891A-9032D97339DA}" type="slidenum">
              <a:rPr lang="en-US" smtClean="0"/>
              <a:t>‹#›</a:t>
            </a:fld>
            <a:endParaRPr lang="en-US" dirty="0"/>
          </a:p>
        </p:txBody>
      </p:sp>
    </p:spTree>
    <p:extLst>
      <p:ext uri="{BB962C8B-B14F-4D97-AF65-F5344CB8AC3E}">
        <p14:creationId xmlns:p14="http://schemas.microsoft.com/office/powerpoint/2010/main" val="41610711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E5E546-BD25-45BC-9DB3-7D9EA4943C08}" type="datetime1">
              <a:rPr lang="en-US" smtClean="0"/>
              <a:t>3/21/2017</a:t>
            </a:fld>
            <a:endParaRPr lang="en-US" dirty="0"/>
          </a:p>
        </p:txBody>
      </p:sp>
      <p:sp>
        <p:nvSpPr>
          <p:cNvPr id="6" name="Footer Placeholder 5"/>
          <p:cNvSpPr>
            <a:spLocks noGrp="1"/>
          </p:cNvSpPr>
          <p:nvPr>
            <p:ph type="ftr" sz="quarter" idx="11"/>
          </p:nvPr>
        </p:nvSpPr>
        <p:spPr/>
        <p:txBody>
          <a:bodyPr/>
          <a:lstStyle/>
          <a:p>
            <a:r>
              <a:rPr lang="en-US" dirty="0" smtClean="0"/>
              <a:t>ADULT&amp;child</a:t>
            </a:r>
            <a:endParaRPr lang="en-US" dirty="0"/>
          </a:p>
        </p:txBody>
      </p:sp>
      <p:sp>
        <p:nvSpPr>
          <p:cNvPr id="7" name="Slide Number Placeholder 6"/>
          <p:cNvSpPr>
            <a:spLocks noGrp="1"/>
          </p:cNvSpPr>
          <p:nvPr>
            <p:ph type="sldNum" sz="quarter" idx="12"/>
          </p:nvPr>
        </p:nvSpPr>
        <p:spPr/>
        <p:txBody>
          <a:bodyPr/>
          <a:lstStyle/>
          <a:p>
            <a:fld id="{00A513C4-BD3F-4578-891A-9032D97339DA}" type="slidenum">
              <a:rPr lang="en-US" smtClean="0"/>
              <a:t>‹#›</a:t>
            </a:fld>
            <a:endParaRPr lang="en-US" dirty="0"/>
          </a:p>
        </p:txBody>
      </p:sp>
    </p:spTree>
    <p:extLst>
      <p:ext uri="{BB962C8B-B14F-4D97-AF65-F5344CB8AC3E}">
        <p14:creationId xmlns:p14="http://schemas.microsoft.com/office/powerpoint/2010/main" val="6317482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8CCB8D-A218-4D87-80AA-589509B21A12}" type="datetime1">
              <a:rPr lang="en-US" smtClean="0"/>
              <a:t>3/21/2017</a:t>
            </a:fld>
            <a:endParaRPr lang="en-US" dirty="0"/>
          </a:p>
        </p:txBody>
      </p:sp>
      <p:sp>
        <p:nvSpPr>
          <p:cNvPr id="8" name="Footer Placeholder 7"/>
          <p:cNvSpPr>
            <a:spLocks noGrp="1"/>
          </p:cNvSpPr>
          <p:nvPr>
            <p:ph type="ftr" sz="quarter" idx="11"/>
          </p:nvPr>
        </p:nvSpPr>
        <p:spPr/>
        <p:txBody>
          <a:bodyPr/>
          <a:lstStyle/>
          <a:p>
            <a:r>
              <a:rPr lang="en-US" dirty="0" smtClean="0"/>
              <a:t>ADULT&amp;child</a:t>
            </a:r>
            <a:endParaRPr lang="en-US" dirty="0"/>
          </a:p>
        </p:txBody>
      </p:sp>
      <p:sp>
        <p:nvSpPr>
          <p:cNvPr id="9" name="Slide Number Placeholder 8"/>
          <p:cNvSpPr>
            <a:spLocks noGrp="1"/>
          </p:cNvSpPr>
          <p:nvPr>
            <p:ph type="sldNum" sz="quarter" idx="12"/>
          </p:nvPr>
        </p:nvSpPr>
        <p:spPr/>
        <p:txBody>
          <a:bodyPr/>
          <a:lstStyle/>
          <a:p>
            <a:fld id="{00A513C4-BD3F-4578-891A-9032D97339DA}" type="slidenum">
              <a:rPr lang="en-US" smtClean="0"/>
              <a:t>‹#›</a:t>
            </a:fld>
            <a:endParaRPr lang="en-US" dirty="0"/>
          </a:p>
        </p:txBody>
      </p:sp>
    </p:spTree>
    <p:extLst>
      <p:ext uri="{BB962C8B-B14F-4D97-AF65-F5344CB8AC3E}">
        <p14:creationId xmlns:p14="http://schemas.microsoft.com/office/powerpoint/2010/main" val="15977229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BFE89A-3B05-4492-B2B4-E3A709E6E562}" type="datetime1">
              <a:rPr lang="en-US" smtClean="0"/>
              <a:t>3/21/2017</a:t>
            </a:fld>
            <a:endParaRPr lang="en-US" dirty="0"/>
          </a:p>
        </p:txBody>
      </p:sp>
      <p:sp>
        <p:nvSpPr>
          <p:cNvPr id="4" name="Footer Placeholder 3"/>
          <p:cNvSpPr>
            <a:spLocks noGrp="1"/>
          </p:cNvSpPr>
          <p:nvPr>
            <p:ph type="ftr" sz="quarter" idx="11"/>
          </p:nvPr>
        </p:nvSpPr>
        <p:spPr/>
        <p:txBody>
          <a:bodyPr/>
          <a:lstStyle/>
          <a:p>
            <a:r>
              <a:rPr lang="en-US" dirty="0" smtClean="0"/>
              <a:t>ADULT&amp;child</a:t>
            </a:r>
            <a:endParaRPr lang="en-US" dirty="0"/>
          </a:p>
        </p:txBody>
      </p:sp>
      <p:sp>
        <p:nvSpPr>
          <p:cNvPr id="5" name="Slide Number Placeholder 4"/>
          <p:cNvSpPr>
            <a:spLocks noGrp="1"/>
          </p:cNvSpPr>
          <p:nvPr>
            <p:ph type="sldNum" sz="quarter" idx="12"/>
          </p:nvPr>
        </p:nvSpPr>
        <p:spPr/>
        <p:txBody>
          <a:bodyPr/>
          <a:lstStyle/>
          <a:p>
            <a:fld id="{00A513C4-BD3F-4578-891A-9032D97339DA}" type="slidenum">
              <a:rPr lang="en-US" smtClean="0"/>
              <a:t>‹#›</a:t>
            </a:fld>
            <a:endParaRPr lang="en-US" dirty="0"/>
          </a:p>
        </p:txBody>
      </p:sp>
    </p:spTree>
    <p:extLst>
      <p:ext uri="{BB962C8B-B14F-4D97-AF65-F5344CB8AC3E}">
        <p14:creationId xmlns:p14="http://schemas.microsoft.com/office/powerpoint/2010/main" val="20976955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4D513C-49AA-40A2-ACA2-802A775DDBCA}" type="datetime1">
              <a:rPr lang="en-US" smtClean="0"/>
              <a:t>3/21/2017</a:t>
            </a:fld>
            <a:endParaRPr lang="en-US" dirty="0"/>
          </a:p>
        </p:txBody>
      </p:sp>
      <p:sp>
        <p:nvSpPr>
          <p:cNvPr id="3" name="Footer Placeholder 2"/>
          <p:cNvSpPr>
            <a:spLocks noGrp="1"/>
          </p:cNvSpPr>
          <p:nvPr>
            <p:ph type="ftr" sz="quarter" idx="11"/>
          </p:nvPr>
        </p:nvSpPr>
        <p:spPr/>
        <p:txBody>
          <a:bodyPr/>
          <a:lstStyle/>
          <a:p>
            <a:r>
              <a:rPr lang="en-US" dirty="0" smtClean="0"/>
              <a:t>ADULT&amp;child</a:t>
            </a:r>
            <a:endParaRPr lang="en-US" dirty="0"/>
          </a:p>
        </p:txBody>
      </p:sp>
      <p:sp>
        <p:nvSpPr>
          <p:cNvPr id="4" name="Slide Number Placeholder 3"/>
          <p:cNvSpPr>
            <a:spLocks noGrp="1"/>
          </p:cNvSpPr>
          <p:nvPr>
            <p:ph type="sldNum" sz="quarter" idx="12"/>
          </p:nvPr>
        </p:nvSpPr>
        <p:spPr/>
        <p:txBody>
          <a:bodyPr/>
          <a:lstStyle/>
          <a:p>
            <a:fld id="{00A513C4-BD3F-4578-891A-9032D97339DA}" type="slidenum">
              <a:rPr lang="en-US" smtClean="0"/>
              <a:t>‹#›</a:t>
            </a:fld>
            <a:endParaRPr lang="en-US" dirty="0"/>
          </a:p>
        </p:txBody>
      </p:sp>
    </p:spTree>
    <p:extLst>
      <p:ext uri="{BB962C8B-B14F-4D97-AF65-F5344CB8AC3E}">
        <p14:creationId xmlns:p14="http://schemas.microsoft.com/office/powerpoint/2010/main" val="891022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816B2B-EDDC-4B4F-A1A9-2EC17D9B1D6C}" type="datetime1">
              <a:rPr lang="en-US" smtClean="0"/>
              <a:t>3/21/2017</a:t>
            </a:fld>
            <a:endParaRPr lang="en-US" dirty="0"/>
          </a:p>
        </p:txBody>
      </p:sp>
      <p:sp>
        <p:nvSpPr>
          <p:cNvPr id="6" name="Footer Placeholder 5"/>
          <p:cNvSpPr>
            <a:spLocks noGrp="1"/>
          </p:cNvSpPr>
          <p:nvPr>
            <p:ph type="ftr" sz="quarter" idx="11"/>
          </p:nvPr>
        </p:nvSpPr>
        <p:spPr/>
        <p:txBody>
          <a:bodyPr/>
          <a:lstStyle/>
          <a:p>
            <a:r>
              <a:rPr lang="en-US" dirty="0" smtClean="0"/>
              <a:t>ADULT&amp;child</a:t>
            </a:r>
            <a:endParaRPr lang="en-US" dirty="0"/>
          </a:p>
        </p:txBody>
      </p:sp>
      <p:sp>
        <p:nvSpPr>
          <p:cNvPr id="7" name="Slide Number Placeholder 6"/>
          <p:cNvSpPr>
            <a:spLocks noGrp="1"/>
          </p:cNvSpPr>
          <p:nvPr>
            <p:ph type="sldNum" sz="quarter" idx="12"/>
          </p:nvPr>
        </p:nvSpPr>
        <p:spPr/>
        <p:txBody>
          <a:bodyPr/>
          <a:lstStyle/>
          <a:p>
            <a:fld id="{00A513C4-BD3F-4578-891A-9032D97339DA}" type="slidenum">
              <a:rPr lang="en-US" smtClean="0"/>
              <a:t>‹#›</a:t>
            </a:fld>
            <a:endParaRPr lang="en-US" dirty="0"/>
          </a:p>
        </p:txBody>
      </p:sp>
    </p:spTree>
    <p:extLst>
      <p:ext uri="{BB962C8B-B14F-4D97-AF65-F5344CB8AC3E}">
        <p14:creationId xmlns:p14="http://schemas.microsoft.com/office/powerpoint/2010/main" val="2227581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2133600"/>
            <a:ext cx="8229600" cy="4553712"/>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8" name="Date Placeholder 7"/>
          <p:cNvSpPr>
            <a:spLocks noGrp="1"/>
          </p:cNvSpPr>
          <p:nvPr>
            <p:ph type="dt" sz="half" idx="10"/>
          </p:nvPr>
        </p:nvSpPr>
        <p:spPr/>
        <p:txBody>
          <a:bodyPr/>
          <a:lstStyle/>
          <a:p>
            <a:fld id="{81242B2F-071C-4199-9D0C-95EF2E474744}" type="datetime1">
              <a:rPr lang="en-US" smtClean="0"/>
              <a:t>3/21/2017</a:t>
            </a:fld>
            <a:endParaRPr lang="en-US" dirty="0"/>
          </a:p>
        </p:txBody>
      </p:sp>
      <p:sp>
        <p:nvSpPr>
          <p:cNvPr id="9" name="Footer Placeholder 8"/>
          <p:cNvSpPr>
            <a:spLocks noGrp="1"/>
          </p:cNvSpPr>
          <p:nvPr>
            <p:ph type="ftr" sz="quarter" idx="11"/>
          </p:nvPr>
        </p:nvSpPr>
        <p:spPr>
          <a:xfrm>
            <a:off x="6934200" y="6248400"/>
            <a:ext cx="1783080" cy="457200"/>
          </a:xfrm>
        </p:spPr>
        <p:txBody>
          <a:bodyPr/>
          <a:lstStyle>
            <a:lvl1pPr>
              <a:defRPr sz="1600"/>
            </a:lvl1pPr>
          </a:lstStyle>
          <a:p>
            <a:r>
              <a:rPr lang="en-US" dirty="0" smtClean="0">
                <a:solidFill>
                  <a:schemeClr val="accent1">
                    <a:lumMod val="90000"/>
                    <a:lumOff val="10000"/>
                  </a:schemeClr>
                </a:solidFill>
              </a:rPr>
              <a:t>ADULT</a:t>
            </a:r>
            <a:r>
              <a:rPr lang="en-US" dirty="0" smtClean="0"/>
              <a:t>&amp;child</a:t>
            </a:r>
            <a:endParaRPr lang="en-US" dirty="0"/>
          </a:p>
        </p:txBody>
      </p:sp>
      <p:sp>
        <p:nvSpPr>
          <p:cNvPr id="10" name="Slide Number Placeholder 9"/>
          <p:cNvSpPr>
            <a:spLocks noGrp="1"/>
          </p:cNvSpPr>
          <p:nvPr>
            <p:ph type="sldNum" sz="quarter" idx="12"/>
          </p:nvPr>
        </p:nvSpPr>
        <p:spPr/>
        <p:txBody>
          <a:bodyPr/>
          <a:lstStyle/>
          <a:p>
            <a:fld id="{8623DAEA-204F-4A81-A398-182A1D939AED}"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40BEE1-206F-4F90-960F-2132097A48D6}" type="datetime1">
              <a:rPr lang="en-US" smtClean="0"/>
              <a:t>3/21/2017</a:t>
            </a:fld>
            <a:endParaRPr lang="en-US" dirty="0"/>
          </a:p>
        </p:txBody>
      </p:sp>
      <p:sp>
        <p:nvSpPr>
          <p:cNvPr id="6" name="Footer Placeholder 5"/>
          <p:cNvSpPr>
            <a:spLocks noGrp="1"/>
          </p:cNvSpPr>
          <p:nvPr>
            <p:ph type="ftr" sz="quarter" idx="11"/>
          </p:nvPr>
        </p:nvSpPr>
        <p:spPr/>
        <p:txBody>
          <a:bodyPr/>
          <a:lstStyle/>
          <a:p>
            <a:r>
              <a:rPr lang="en-US" dirty="0" smtClean="0"/>
              <a:t>ADULT&amp;child</a:t>
            </a:r>
            <a:endParaRPr lang="en-US" dirty="0"/>
          </a:p>
        </p:txBody>
      </p:sp>
      <p:sp>
        <p:nvSpPr>
          <p:cNvPr id="7" name="Slide Number Placeholder 6"/>
          <p:cNvSpPr>
            <a:spLocks noGrp="1"/>
          </p:cNvSpPr>
          <p:nvPr>
            <p:ph type="sldNum" sz="quarter" idx="12"/>
          </p:nvPr>
        </p:nvSpPr>
        <p:spPr/>
        <p:txBody>
          <a:bodyPr/>
          <a:lstStyle/>
          <a:p>
            <a:fld id="{00A513C4-BD3F-4578-891A-9032D97339DA}" type="slidenum">
              <a:rPr lang="en-US" smtClean="0"/>
              <a:t>‹#›</a:t>
            </a:fld>
            <a:endParaRPr lang="en-US" dirty="0"/>
          </a:p>
        </p:txBody>
      </p:sp>
    </p:spTree>
    <p:extLst>
      <p:ext uri="{BB962C8B-B14F-4D97-AF65-F5344CB8AC3E}">
        <p14:creationId xmlns:p14="http://schemas.microsoft.com/office/powerpoint/2010/main" val="8196655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B5ED2C-0589-4953-A649-79E1B87D7E3F}" type="datetime1">
              <a:rPr lang="en-US" smtClean="0"/>
              <a:t>3/21/2017</a:t>
            </a:fld>
            <a:endParaRPr lang="en-US" dirty="0"/>
          </a:p>
        </p:txBody>
      </p:sp>
      <p:sp>
        <p:nvSpPr>
          <p:cNvPr id="5" name="Footer Placeholder 4"/>
          <p:cNvSpPr>
            <a:spLocks noGrp="1"/>
          </p:cNvSpPr>
          <p:nvPr>
            <p:ph type="ftr" sz="quarter" idx="11"/>
          </p:nvPr>
        </p:nvSpPr>
        <p:spPr/>
        <p:txBody>
          <a:bodyPr/>
          <a:lstStyle/>
          <a:p>
            <a:r>
              <a:rPr lang="en-US" dirty="0" smtClean="0"/>
              <a:t>ADULT&amp;child</a:t>
            </a:r>
            <a:endParaRPr lang="en-US" dirty="0"/>
          </a:p>
        </p:txBody>
      </p:sp>
      <p:sp>
        <p:nvSpPr>
          <p:cNvPr id="6" name="Slide Number Placeholder 5"/>
          <p:cNvSpPr>
            <a:spLocks noGrp="1"/>
          </p:cNvSpPr>
          <p:nvPr>
            <p:ph type="sldNum" sz="quarter" idx="12"/>
          </p:nvPr>
        </p:nvSpPr>
        <p:spPr/>
        <p:txBody>
          <a:bodyPr/>
          <a:lstStyle/>
          <a:p>
            <a:fld id="{00A513C4-BD3F-4578-891A-9032D97339DA}" type="slidenum">
              <a:rPr lang="en-US" smtClean="0"/>
              <a:t>‹#›</a:t>
            </a:fld>
            <a:endParaRPr lang="en-US" dirty="0"/>
          </a:p>
        </p:txBody>
      </p:sp>
    </p:spTree>
    <p:extLst>
      <p:ext uri="{BB962C8B-B14F-4D97-AF65-F5344CB8AC3E}">
        <p14:creationId xmlns:p14="http://schemas.microsoft.com/office/powerpoint/2010/main" val="8853333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6C024E-31E9-4DB9-AB46-6493A22DA144}" type="datetime1">
              <a:rPr lang="en-US" smtClean="0"/>
              <a:t>3/21/2017</a:t>
            </a:fld>
            <a:endParaRPr lang="en-US" dirty="0"/>
          </a:p>
        </p:txBody>
      </p:sp>
      <p:sp>
        <p:nvSpPr>
          <p:cNvPr id="5" name="Footer Placeholder 4"/>
          <p:cNvSpPr>
            <a:spLocks noGrp="1"/>
          </p:cNvSpPr>
          <p:nvPr>
            <p:ph type="ftr" sz="quarter" idx="11"/>
          </p:nvPr>
        </p:nvSpPr>
        <p:spPr/>
        <p:txBody>
          <a:bodyPr/>
          <a:lstStyle/>
          <a:p>
            <a:r>
              <a:rPr lang="en-US" dirty="0" smtClean="0"/>
              <a:t>ADULT&amp;child</a:t>
            </a:r>
            <a:endParaRPr lang="en-US" dirty="0"/>
          </a:p>
        </p:txBody>
      </p:sp>
      <p:sp>
        <p:nvSpPr>
          <p:cNvPr id="6" name="Slide Number Placeholder 5"/>
          <p:cNvSpPr>
            <a:spLocks noGrp="1"/>
          </p:cNvSpPr>
          <p:nvPr>
            <p:ph type="sldNum" sz="quarter" idx="12"/>
          </p:nvPr>
        </p:nvSpPr>
        <p:spPr/>
        <p:txBody>
          <a:bodyPr/>
          <a:lstStyle/>
          <a:p>
            <a:fld id="{00A513C4-BD3F-4578-891A-9032D97339DA}" type="slidenum">
              <a:rPr lang="en-US" smtClean="0"/>
              <a:t>‹#›</a:t>
            </a:fld>
            <a:endParaRPr lang="en-US" dirty="0"/>
          </a:p>
        </p:txBody>
      </p:sp>
    </p:spTree>
    <p:extLst>
      <p:ext uri="{BB962C8B-B14F-4D97-AF65-F5344CB8AC3E}">
        <p14:creationId xmlns:p14="http://schemas.microsoft.com/office/powerpoint/2010/main" val="931517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05EFD75-04D2-4484-A203-91F7BE903DAA}" type="datetime1">
              <a:rPr lang="en-US" smtClean="0"/>
              <a:t>3/21/2017</a:t>
            </a:fld>
            <a:endParaRPr lang="en-US" dirty="0"/>
          </a:p>
        </p:txBody>
      </p:sp>
      <p:sp>
        <p:nvSpPr>
          <p:cNvPr id="5" name="Footer Placeholder 4"/>
          <p:cNvSpPr>
            <a:spLocks noGrp="1"/>
          </p:cNvSpPr>
          <p:nvPr>
            <p:ph type="ftr" sz="quarter" idx="11"/>
          </p:nvPr>
        </p:nvSpPr>
        <p:spPr/>
        <p:txBody>
          <a:bodyPr/>
          <a:lstStyle/>
          <a:p>
            <a:r>
              <a:rPr lang="en-US" dirty="0" smtClean="0"/>
              <a:t>ADULT&amp;child</a:t>
            </a:r>
            <a:endParaRPr lang="en-US" dirty="0"/>
          </a:p>
        </p:txBody>
      </p:sp>
      <p:sp>
        <p:nvSpPr>
          <p:cNvPr id="6" name="Slide Number Placeholder 5"/>
          <p:cNvSpPr>
            <a:spLocks noGrp="1"/>
          </p:cNvSpPr>
          <p:nvPr>
            <p:ph type="sldNum" sz="quarter" idx="12"/>
          </p:nvPr>
        </p:nvSpPr>
        <p:spPr/>
        <p:txBody>
          <a:bodyPr/>
          <a:lstStyle/>
          <a:p>
            <a:fld id="{8623DAEA-204F-4A81-A398-182A1D939AED}"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7781CC-4C42-4A6C-9077-E24D499A3793}" type="datetime1">
              <a:rPr lang="en-US" smtClean="0"/>
              <a:t>3/21/2017</a:t>
            </a:fld>
            <a:endParaRPr lang="en-US" dirty="0"/>
          </a:p>
        </p:txBody>
      </p:sp>
      <p:sp>
        <p:nvSpPr>
          <p:cNvPr id="6" name="Footer Placeholder 5"/>
          <p:cNvSpPr>
            <a:spLocks noGrp="1"/>
          </p:cNvSpPr>
          <p:nvPr>
            <p:ph type="ftr" sz="quarter" idx="11"/>
          </p:nvPr>
        </p:nvSpPr>
        <p:spPr/>
        <p:txBody>
          <a:bodyPr/>
          <a:lstStyle/>
          <a:p>
            <a:r>
              <a:rPr lang="en-US" dirty="0" smtClean="0"/>
              <a:t>ADULT&amp;child</a:t>
            </a:r>
            <a:endParaRPr lang="en-US" dirty="0"/>
          </a:p>
        </p:txBody>
      </p:sp>
      <p:sp>
        <p:nvSpPr>
          <p:cNvPr id="7" name="Slide Number Placeholder 6"/>
          <p:cNvSpPr>
            <a:spLocks noGrp="1"/>
          </p:cNvSpPr>
          <p:nvPr>
            <p:ph type="sldNum" sz="quarter" idx="12"/>
          </p:nvPr>
        </p:nvSpPr>
        <p:spPr/>
        <p:txBody>
          <a:bodyPr/>
          <a:lstStyle/>
          <a:p>
            <a:fld id="{8623DAEA-204F-4A81-A398-182A1D939AED}"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69E46A36-29EE-437C-8A12-228C1940C1CE}" type="datetime1">
              <a:rPr lang="en-US" smtClean="0"/>
              <a:t>3/21/2017</a:t>
            </a:fld>
            <a:endParaRPr lang="en-US" dirty="0"/>
          </a:p>
        </p:txBody>
      </p:sp>
      <p:sp>
        <p:nvSpPr>
          <p:cNvPr id="27" name="Slide Number Placeholder 26"/>
          <p:cNvSpPr>
            <a:spLocks noGrp="1"/>
          </p:cNvSpPr>
          <p:nvPr>
            <p:ph type="sldNum" sz="quarter" idx="11"/>
          </p:nvPr>
        </p:nvSpPr>
        <p:spPr/>
        <p:txBody>
          <a:bodyPr rtlCol="0"/>
          <a:lstStyle/>
          <a:p>
            <a:fld id="{8623DAEA-204F-4A81-A398-182A1D939AED}" type="slidenum">
              <a:rPr lang="en-US" smtClean="0"/>
              <a:t>‹#›</a:t>
            </a:fld>
            <a:endParaRPr lang="en-US" dirty="0"/>
          </a:p>
        </p:txBody>
      </p:sp>
      <p:sp>
        <p:nvSpPr>
          <p:cNvPr id="28" name="Footer Placeholder 27"/>
          <p:cNvSpPr>
            <a:spLocks noGrp="1"/>
          </p:cNvSpPr>
          <p:nvPr>
            <p:ph type="ftr" sz="quarter" idx="12"/>
          </p:nvPr>
        </p:nvSpPr>
        <p:spPr/>
        <p:txBody>
          <a:bodyPr rtlCol="0"/>
          <a:lstStyle/>
          <a:p>
            <a:r>
              <a:rPr lang="en-US" dirty="0" smtClean="0"/>
              <a:t>ADULT&amp;child</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A021138-DB4A-461C-90E6-C337CE61A798}" type="datetime1">
              <a:rPr lang="en-US" smtClean="0"/>
              <a:t>3/21/2017</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r>
              <a:rPr lang="en-US" dirty="0" smtClean="0"/>
              <a:t>ADULT&amp;child</a:t>
            </a:r>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8623DAEA-204F-4A81-A398-182A1D939AE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FD4C10-3BA8-4745-8266-38798BC9AAC2}" type="datetime1">
              <a:rPr lang="en-US" smtClean="0"/>
              <a:t>3/21/2017</a:t>
            </a:fld>
            <a:endParaRPr lang="en-US" dirty="0"/>
          </a:p>
        </p:txBody>
      </p:sp>
      <p:sp>
        <p:nvSpPr>
          <p:cNvPr id="3" name="Footer Placeholder 2"/>
          <p:cNvSpPr>
            <a:spLocks noGrp="1"/>
          </p:cNvSpPr>
          <p:nvPr>
            <p:ph type="ftr" sz="quarter" idx="11"/>
          </p:nvPr>
        </p:nvSpPr>
        <p:spPr/>
        <p:txBody>
          <a:bodyPr/>
          <a:lstStyle/>
          <a:p>
            <a:r>
              <a:rPr lang="en-US" dirty="0" smtClean="0"/>
              <a:t>ADULT&amp;child</a:t>
            </a:r>
            <a:endParaRPr lang="en-US" dirty="0"/>
          </a:p>
        </p:txBody>
      </p:sp>
      <p:sp>
        <p:nvSpPr>
          <p:cNvPr id="4" name="Slide Number Placeholder 3"/>
          <p:cNvSpPr>
            <a:spLocks noGrp="1"/>
          </p:cNvSpPr>
          <p:nvPr>
            <p:ph type="sldNum" sz="quarter" idx="12"/>
          </p:nvPr>
        </p:nvSpPr>
        <p:spPr/>
        <p:txBody>
          <a:bodyPr/>
          <a:lstStyle/>
          <a:p>
            <a:fld id="{8623DAEA-204F-4A81-A398-182A1D939AE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B85456-B2AA-479F-9205-E7582E890E53}" type="datetime1">
              <a:rPr lang="en-US" smtClean="0"/>
              <a:t>3/21/2017</a:t>
            </a:fld>
            <a:endParaRPr lang="en-US" dirty="0"/>
          </a:p>
        </p:txBody>
      </p:sp>
      <p:sp>
        <p:nvSpPr>
          <p:cNvPr id="6" name="Footer Placeholder 5"/>
          <p:cNvSpPr>
            <a:spLocks noGrp="1"/>
          </p:cNvSpPr>
          <p:nvPr>
            <p:ph type="ftr" sz="quarter" idx="11"/>
          </p:nvPr>
        </p:nvSpPr>
        <p:spPr/>
        <p:txBody>
          <a:bodyPr/>
          <a:lstStyle/>
          <a:p>
            <a:r>
              <a:rPr lang="en-US" dirty="0" smtClean="0"/>
              <a:t>ADULT&amp;child</a:t>
            </a:r>
            <a:endParaRPr lang="en-US" dirty="0"/>
          </a:p>
        </p:txBody>
      </p:sp>
      <p:sp>
        <p:nvSpPr>
          <p:cNvPr id="7" name="Slide Number Placeholder 6"/>
          <p:cNvSpPr>
            <a:spLocks noGrp="1"/>
          </p:cNvSpPr>
          <p:nvPr>
            <p:ph type="sldNum" sz="quarter" idx="12"/>
          </p:nvPr>
        </p:nvSpPr>
        <p:spPr/>
        <p:txBody>
          <a:bodyPr/>
          <a:lstStyle/>
          <a:p>
            <a:fld id="{8623DAEA-204F-4A81-A398-182A1D939AED}"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E00A25-1977-4D65-8A60-A7CE9235F7EA}" type="datetime1">
              <a:rPr lang="en-US" smtClean="0"/>
              <a:t>3/21/2017</a:t>
            </a:fld>
            <a:endParaRPr lang="en-US" dirty="0"/>
          </a:p>
        </p:txBody>
      </p:sp>
      <p:sp>
        <p:nvSpPr>
          <p:cNvPr id="6" name="Footer Placeholder 5"/>
          <p:cNvSpPr>
            <a:spLocks noGrp="1"/>
          </p:cNvSpPr>
          <p:nvPr>
            <p:ph type="ftr" sz="quarter" idx="11"/>
          </p:nvPr>
        </p:nvSpPr>
        <p:spPr/>
        <p:txBody>
          <a:bodyPr/>
          <a:lstStyle/>
          <a:p>
            <a:r>
              <a:rPr lang="en-US" dirty="0" smtClean="0"/>
              <a:t>ADULT&amp;child</a:t>
            </a:r>
            <a:endParaRPr lang="en-US" dirty="0"/>
          </a:p>
        </p:txBody>
      </p:sp>
      <p:sp>
        <p:nvSpPr>
          <p:cNvPr id="7" name="Slide Number Placeholder 6"/>
          <p:cNvSpPr>
            <a:spLocks noGrp="1"/>
          </p:cNvSpPr>
          <p:nvPr>
            <p:ph type="sldNum" sz="quarter" idx="12"/>
          </p:nvPr>
        </p:nvSpPr>
        <p:spPr/>
        <p:txBody>
          <a:bodyPr/>
          <a:lstStyle/>
          <a:p>
            <a:fld id="{8623DAEA-204F-4A81-A398-182A1D939AED}"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1DA127B-7D4C-4983-892D-2B9142608D57}" type="datetime1">
              <a:rPr lang="en-US" smtClean="0"/>
              <a:t>3/21/2017</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dirty="0" smtClean="0"/>
              <a:t>ADULT&amp;child</a:t>
            </a:r>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623DAEA-204F-4A81-A398-182A1D939AE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iming>
    <p:tnLst>
      <p:par>
        <p:cTn id="1" dur="indefinite" restart="never" nodeType="tmRoot"/>
      </p:par>
    </p:tnLst>
  </p:timing>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63C018-321F-43B2-A0F3-CA4BA8260C4C}" type="datetime1">
              <a:rPr lang="en-US" smtClean="0"/>
              <a:t>3/21/2017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ADULT&amp;child</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A513C4-BD3F-4578-891A-9032D97339DA}" type="slidenum">
              <a:rPr lang="en-US" smtClean="0"/>
              <a:t>‹#›</a:t>
            </a:fld>
            <a:endParaRPr lang="en-US" dirty="0"/>
          </a:p>
        </p:txBody>
      </p:sp>
    </p:spTree>
    <p:extLst>
      <p:ext uri="{BB962C8B-B14F-4D97-AF65-F5344CB8AC3E}">
        <p14:creationId xmlns:p14="http://schemas.microsoft.com/office/powerpoint/2010/main" val="2681475953"/>
      </p:ext>
    </p:extLst>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nimh.nih.gov/" TargetMode="Externa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endParaRPr lang="en-US" dirty="0"/>
          </a:p>
        </p:txBody>
      </p:sp>
      <p:sp>
        <p:nvSpPr>
          <p:cNvPr id="3" name="Subtitle 2"/>
          <p:cNvSpPr>
            <a:spLocks noGrp="1"/>
          </p:cNvSpPr>
          <p:nvPr>
            <p:ph type="subTitle" idx="1"/>
          </p:nvPr>
        </p:nvSpPr>
        <p:spPr>
          <a:xfrm>
            <a:off x="457200" y="3899938"/>
            <a:ext cx="7239000" cy="2577062"/>
          </a:xfrm>
        </p:spPr>
        <p:txBody>
          <a:bodyPr>
            <a:normAutofit/>
          </a:bodyPr>
          <a:lstStyle/>
          <a:p>
            <a:r>
              <a:rPr lang="en-US" sz="7700" dirty="0" smtClean="0"/>
              <a:t>ADULT</a:t>
            </a:r>
            <a:r>
              <a:rPr lang="en-US" sz="7700" dirty="0" smtClean="0">
                <a:solidFill>
                  <a:srgbClr val="FFC000"/>
                </a:solidFill>
              </a:rPr>
              <a:t>&amp;child</a:t>
            </a:r>
          </a:p>
          <a:p>
            <a:endParaRPr lang="en-US" sz="1400" dirty="0" smtClean="0">
              <a:solidFill>
                <a:srgbClr val="FFC000"/>
              </a:solidFill>
            </a:endParaRPr>
          </a:p>
          <a:p>
            <a:endParaRPr lang="en-US" sz="6600" dirty="0" smtClean="0">
              <a:solidFill>
                <a:schemeClr val="accent1"/>
              </a:solidFill>
            </a:endParaRPr>
          </a:p>
        </p:txBody>
      </p:sp>
    </p:spTree>
    <p:extLst>
      <p:ext uri="{BB962C8B-B14F-4D97-AF65-F5344CB8AC3E}">
        <p14:creationId xmlns:p14="http://schemas.microsoft.com/office/powerpoint/2010/main" val="4008491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Multiple Anxiety Disorders</a:t>
            </a:r>
            <a:endParaRPr lang="en-US" dirty="0"/>
          </a:p>
        </p:txBody>
      </p:sp>
      <p:sp>
        <p:nvSpPr>
          <p:cNvPr id="3" name="Content Placeholder 2"/>
          <p:cNvSpPr>
            <a:spLocks noGrp="1"/>
          </p:cNvSpPr>
          <p:nvPr>
            <p:ph idx="1"/>
          </p:nvPr>
        </p:nvSpPr>
        <p:spPr/>
        <p:txBody>
          <a:bodyPr/>
          <a:lstStyle/>
          <a:p>
            <a:r>
              <a:rPr lang="en-US" dirty="0" smtClean="0"/>
              <a:t>General Anxiety Disorder</a:t>
            </a:r>
          </a:p>
          <a:p>
            <a:r>
              <a:rPr lang="en-US" dirty="0" smtClean="0"/>
              <a:t>Panic Disorder</a:t>
            </a:r>
          </a:p>
          <a:p>
            <a:r>
              <a:rPr lang="en-US" dirty="0" smtClean="0"/>
              <a:t>OCD</a:t>
            </a:r>
          </a:p>
          <a:p>
            <a:r>
              <a:rPr lang="en-US" dirty="0" smtClean="0"/>
              <a:t>Separation Anxiety</a:t>
            </a:r>
          </a:p>
          <a:p>
            <a:r>
              <a:rPr lang="en-US" dirty="0" smtClean="0"/>
              <a:t>Social Anxiety</a:t>
            </a:r>
          </a:p>
          <a:p>
            <a:r>
              <a:rPr lang="en-US" dirty="0" smtClean="0"/>
              <a:t>Specific Phobias</a:t>
            </a:r>
          </a:p>
          <a:p>
            <a:r>
              <a:rPr lang="en-US" dirty="0" smtClean="0"/>
              <a:t>Selective Mutism</a:t>
            </a:r>
          </a:p>
          <a:p>
            <a:r>
              <a:rPr lang="en-US" dirty="0" smtClean="0"/>
              <a:t>PTSD</a:t>
            </a:r>
            <a:endParaRPr lang="en-US" dirty="0"/>
          </a:p>
        </p:txBody>
      </p:sp>
      <p:sp>
        <p:nvSpPr>
          <p:cNvPr id="4" name="Footer Placeholder 3"/>
          <p:cNvSpPr>
            <a:spLocks noGrp="1"/>
          </p:cNvSpPr>
          <p:nvPr>
            <p:ph type="ftr" sz="quarter" idx="11"/>
          </p:nvPr>
        </p:nvSpPr>
        <p:spPr/>
        <p:txBody>
          <a:bodyPr/>
          <a:lstStyle/>
          <a:p>
            <a:r>
              <a:rPr lang="en-US" dirty="0" smtClean="0">
                <a:solidFill>
                  <a:schemeClr val="accent1">
                    <a:lumMod val="90000"/>
                    <a:lumOff val="10000"/>
                  </a:schemeClr>
                </a:solidFill>
              </a:rPr>
              <a:t>ADULT</a:t>
            </a:r>
            <a:r>
              <a:rPr lang="en-US" dirty="0" smtClean="0"/>
              <a:t>&amp;child</a:t>
            </a:r>
            <a:endParaRPr lang="en-US" dirty="0"/>
          </a:p>
        </p:txBody>
      </p:sp>
      <p:pic>
        <p:nvPicPr>
          <p:cNvPr id="3074" name="Picture 2" descr="C:\Users\telsner\AppData\Local\Microsoft\Windows\Temporary Internet Files\Content.IE5\89EHPERJ\MP90041403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2209800"/>
            <a:ext cx="2325124" cy="2932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7083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ADHD/ ADD</a:t>
            </a:r>
            <a:endParaRPr lang="en-US" dirty="0"/>
          </a:p>
        </p:txBody>
      </p:sp>
      <p:sp>
        <p:nvSpPr>
          <p:cNvPr id="3" name="Content Placeholder 2"/>
          <p:cNvSpPr>
            <a:spLocks noGrp="1"/>
          </p:cNvSpPr>
          <p:nvPr>
            <p:ph idx="1"/>
          </p:nvPr>
        </p:nvSpPr>
        <p:spPr/>
        <p:txBody>
          <a:bodyPr>
            <a:normAutofit lnSpcReduction="10000"/>
          </a:bodyPr>
          <a:lstStyle/>
          <a:p>
            <a:r>
              <a:rPr lang="en-US" dirty="0" smtClean="0"/>
              <a:t>An estimated 7% of U.S. children are diagnosed with ADD/ ADHD</a:t>
            </a:r>
          </a:p>
          <a:p>
            <a:r>
              <a:rPr lang="en-US" dirty="0" smtClean="0"/>
              <a:t>Any misbehaving child can be diagnosed with ADD/ADHD.   10 million child have been diagnosed with it, and ninety percent of Ritalin is sold in the U.S.  Many believe that the real problem is cultural.  Life has become so stressful that most adult feel overwhelmed by normal children. </a:t>
            </a:r>
            <a:r>
              <a:rPr lang="en-US" sz="1100" dirty="0" smtClean="0"/>
              <a:t>(Everything Parent’s Gide to Children with ADD/ ADHD, 2005)</a:t>
            </a:r>
          </a:p>
          <a:p>
            <a:r>
              <a:rPr lang="en-US" dirty="0" smtClean="0"/>
              <a:t>Rate of ADHD children in traumatized children is between 28- 30 % </a:t>
            </a:r>
            <a:r>
              <a:rPr lang="en-US" sz="1100" dirty="0" smtClean="0"/>
              <a:t>(Putnam 1998)</a:t>
            </a:r>
            <a:endParaRPr lang="en-US" dirty="0"/>
          </a:p>
        </p:txBody>
      </p:sp>
      <p:sp>
        <p:nvSpPr>
          <p:cNvPr id="4" name="Footer Placeholder 3"/>
          <p:cNvSpPr>
            <a:spLocks noGrp="1"/>
          </p:cNvSpPr>
          <p:nvPr>
            <p:ph type="ftr" sz="quarter" idx="11"/>
          </p:nvPr>
        </p:nvSpPr>
        <p:spPr/>
        <p:txBody>
          <a:bodyPr/>
          <a:lstStyle/>
          <a:p>
            <a:r>
              <a:rPr lang="en-US" dirty="0" smtClean="0">
                <a:solidFill>
                  <a:schemeClr val="accent1">
                    <a:lumMod val="90000"/>
                    <a:lumOff val="10000"/>
                  </a:schemeClr>
                </a:solidFill>
              </a:rPr>
              <a:t>ADULT</a:t>
            </a:r>
            <a:r>
              <a:rPr lang="en-US" dirty="0" smtClean="0"/>
              <a:t>&amp;child</a:t>
            </a:r>
            <a:endParaRPr lang="en-US" dirty="0"/>
          </a:p>
        </p:txBody>
      </p:sp>
    </p:spTree>
    <p:extLst>
      <p:ext uri="{BB962C8B-B14F-4D97-AF65-F5344CB8AC3E}">
        <p14:creationId xmlns:p14="http://schemas.microsoft.com/office/powerpoint/2010/main" val="27040286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ADHD/ ADD Symptoms</a:t>
            </a:r>
            <a:endParaRPr lang="en-US" dirty="0"/>
          </a:p>
        </p:txBody>
      </p:sp>
      <p:sp>
        <p:nvSpPr>
          <p:cNvPr id="3" name="Content Placeholder 2"/>
          <p:cNvSpPr>
            <a:spLocks noGrp="1"/>
          </p:cNvSpPr>
          <p:nvPr>
            <p:ph idx="1"/>
          </p:nvPr>
        </p:nvSpPr>
        <p:spPr/>
        <p:txBody>
          <a:bodyPr>
            <a:normAutofit fontScale="55000" lnSpcReduction="20000"/>
          </a:bodyPr>
          <a:lstStyle/>
          <a:p>
            <a:r>
              <a:rPr lang="en-US" sz="3600" dirty="0" smtClean="0"/>
              <a:t>Inattention: </a:t>
            </a:r>
          </a:p>
          <a:p>
            <a:pPr lvl="1"/>
            <a:r>
              <a:rPr lang="en-US" sz="2900" dirty="0" smtClean="0">
                <a:solidFill>
                  <a:srgbClr val="0070C0"/>
                </a:solidFill>
              </a:rPr>
              <a:t>Difficulties listening, even when being directly addressed</a:t>
            </a:r>
          </a:p>
          <a:p>
            <a:pPr lvl="1"/>
            <a:r>
              <a:rPr lang="en-US" sz="2900" dirty="0" smtClean="0">
                <a:solidFill>
                  <a:srgbClr val="0070C0"/>
                </a:solidFill>
              </a:rPr>
              <a:t>Difficulties continuing to pay attention to activities involving either work or play</a:t>
            </a:r>
          </a:p>
          <a:p>
            <a:pPr lvl="1"/>
            <a:r>
              <a:rPr lang="en-US" sz="2900" dirty="0" smtClean="0">
                <a:solidFill>
                  <a:srgbClr val="0070C0"/>
                </a:solidFill>
              </a:rPr>
              <a:t>Difficulties paying attention to details and avoiding carless mistakes</a:t>
            </a:r>
          </a:p>
          <a:p>
            <a:pPr lvl="1"/>
            <a:r>
              <a:rPr lang="en-US" sz="2900" dirty="0" smtClean="0">
                <a:solidFill>
                  <a:srgbClr val="0070C0"/>
                </a:solidFill>
              </a:rPr>
              <a:t>Difficulties completing tasks, chores, and assignments</a:t>
            </a:r>
          </a:p>
          <a:p>
            <a:pPr lvl="1"/>
            <a:r>
              <a:rPr lang="en-US" sz="2900" dirty="0" smtClean="0">
                <a:solidFill>
                  <a:srgbClr val="0070C0"/>
                </a:solidFill>
              </a:rPr>
              <a:t>Difficulties organizing activities and task</a:t>
            </a:r>
          </a:p>
          <a:p>
            <a:pPr lvl="1"/>
            <a:r>
              <a:rPr lang="en-US" sz="2900" dirty="0" smtClean="0">
                <a:solidFill>
                  <a:srgbClr val="0070C0"/>
                </a:solidFill>
              </a:rPr>
              <a:t>Difficulties doing task that require sustained mental effort</a:t>
            </a:r>
          </a:p>
          <a:p>
            <a:pPr lvl="1"/>
            <a:r>
              <a:rPr lang="en-US" sz="2900" dirty="0" smtClean="0">
                <a:solidFill>
                  <a:srgbClr val="0070C0"/>
                </a:solidFill>
              </a:rPr>
              <a:t>Difficulties keeping track of possessions and materials</a:t>
            </a:r>
          </a:p>
          <a:p>
            <a:pPr marL="109728" indent="0">
              <a:buNone/>
            </a:pPr>
            <a:r>
              <a:rPr lang="en-US" sz="3600" dirty="0" smtClean="0"/>
              <a:t>Hyperactivity/ Impulsivity:</a:t>
            </a:r>
          </a:p>
          <a:p>
            <a:pPr lvl="1"/>
            <a:r>
              <a:rPr lang="en-US" sz="2900" dirty="0" smtClean="0">
                <a:solidFill>
                  <a:srgbClr val="0070C0"/>
                </a:solidFill>
              </a:rPr>
              <a:t>Squirming and fidgeting even when seated </a:t>
            </a:r>
          </a:p>
          <a:p>
            <a:pPr lvl="1"/>
            <a:r>
              <a:rPr lang="en-US" sz="2900" dirty="0" smtClean="0">
                <a:solidFill>
                  <a:srgbClr val="0070C0"/>
                </a:solidFill>
              </a:rPr>
              <a:t>Getting up when expected to remain seated</a:t>
            </a:r>
          </a:p>
          <a:p>
            <a:pPr lvl="1"/>
            <a:r>
              <a:rPr lang="en-US" sz="2900" dirty="0" smtClean="0">
                <a:solidFill>
                  <a:srgbClr val="0070C0"/>
                </a:solidFill>
              </a:rPr>
              <a:t>Running excessively and climbing in inappropriate situation</a:t>
            </a:r>
          </a:p>
          <a:p>
            <a:pPr lvl="1"/>
            <a:r>
              <a:rPr lang="en-US" sz="2900" dirty="0" smtClean="0">
                <a:solidFill>
                  <a:srgbClr val="0070C0"/>
                </a:solidFill>
              </a:rPr>
              <a:t>Difficulty playing quietly</a:t>
            </a:r>
          </a:p>
          <a:p>
            <a:pPr lvl="1"/>
            <a:r>
              <a:rPr lang="en-US" sz="2900" dirty="0" smtClean="0">
                <a:solidFill>
                  <a:srgbClr val="0070C0"/>
                </a:solidFill>
              </a:rPr>
              <a:t>Being always on the go </a:t>
            </a:r>
          </a:p>
          <a:p>
            <a:pPr lvl="1"/>
            <a:r>
              <a:rPr lang="en-US" sz="2900" dirty="0" smtClean="0">
                <a:solidFill>
                  <a:srgbClr val="0070C0"/>
                </a:solidFill>
              </a:rPr>
              <a:t>Talking excessively</a:t>
            </a:r>
          </a:p>
          <a:p>
            <a:pPr lvl="1"/>
            <a:r>
              <a:rPr lang="en-US" sz="2900" dirty="0" smtClean="0">
                <a:solidFill>
                  <a:srgbClr val="0070C0"/>
                </a:solidFill>
              </a:rPr>
              <a:t>Blurting out answers</a:t>
            </a:r>
          </a:p>
          <a:p>
            <a:pPr lvl="1"/>
            <a:r>
              <a:rPr lang="en-US" sz="2900" dirty="0" smtClean="0">
                <a:solidFill>
                  <a:srgbClr val="0070C0"/>
                </a:solidFill>
              </a:rPr>
              <a:t>Not waiting his or her turn</a:t>
            </a:r>
          </a:p>
          <a:p>
            <a:pPr lvl="1"/>
            <a:endParaRPr lang="en-US" dirty="0"/>
          </a:p>
        </p:txBody>
      </p:sp>
      <p:sp>
        <p:nvSpPr>
          <p:cNvPr id="4" name="Footer Placeholder 3"/>
          <p:cNvSpPr>
            <a:spLocks noGrp="1"/>
          </p:cNvSpPr>
          <p:nvPr>
            <p:ph type="ftr" sz="quarter" idx="11"/>
          </p:nvPr>
        </p:nvSpPr>
        <p:spPr/>
        <p:txBody>
          <a:bodyPr/>
          <a:lstStyle/>
          <a:p>
            <a:r>
              <a:rPr lang="en-US" dirty="0" smtClean="0">
                <a:solidFill>
                  <a:schemeClr val="accent1">
                    <a:lumMod val="90000"/>
                    <a:lumOff val="10000"/>
                  </a:schemeClr>
                </a:solidFill>
              </a:rPr>
              <a:t>ADULT</a:t>
            </a:r>
            <a:r>
              <a:rPr lang="en-US" dirty="0" smtClean="0"/>
              <a:t>&amp;child</a:t>
            </a:r>
            <a:endParaRPr lang="en-US" dirty="0"/>
          </a:p>
        </p:txBody>
      </p:sp>
    </p:spTree>
    <p:extLst>
      <p:ext uri="{BB962C8B-B14F-4D97-AF65-F5344CB8AC3E}">
        <p14:creationId xmlns:p14="http://schemas.microsoft.com/office/powerpoint/2010/main" val="3016473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Trauma</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t>Trauma occurs when a child experiences an intense event that threatens or causes harm to his or her emotional and physical well-being.</a:t>
            </a:r>
          </a:p>
          <a:p>
            <a:pPr lvl="1"/>
            <a:r>
              <a:rPr lang="en-US" sz="2200" dirty="0" smtClean="0">
                <a:solidFill>
                  <a:srgbClr val="0070C0"/>
                </a:solidFill>
              </a:rPr>
              <a:t>Can be the result of exposure to a natural disaster</a:t>
            </a:r>
          </a:p>
          <a:p>
            <a:pPr lvl="2"/>
            <a:r>
              <a:rPr lang="en-US" sz="2000" dirty="0"/>
              <a:t>Tornado</a:t>
            </a:r>
          </a:p>
          <a:p>
            <a:pPr lvl="2"/>
            <a:r>
              <a:rPr lang="en-US" sz="2000" dirty="0"/>
              <a:t>Flood</a:t>
            </a:r>
          </a:p>
          <a:p>
            <a:pPr lvl="2"/>
            <a:r>
              <a:rPr lang="en-US" sz="2000" dirty="0"/>
              <a:t>Hurricane</a:t>
            </a:r>
          </a:p>
          <a:p>
            <a:pPr lvl="1"/>
            <a:r>
              <a:rPr lang="en-US" sz="2200" dirty="0" smtClean="0">
                <a:solidFill>
                  <a:srgbClr val="0070C0"/>
                </a:solidFill>
              </a:rPr>
              <a:t>Medical Trauma</a:t>
            </a:r>
          </a:p>
          <a:p>
            <a:pPr lvl="1"/>
            <a:r>
              <a:rPr lang="en-US" sz="2200" dirty="0" smtClean="0">
                <a:solidFill>
                  <a:srgbClr val="0070C0"/>
                </a:solidFill>
              </a:rPr>
              <a:t>Terrorism</a:t>
            </a:r>
          </a:p>
          <a:p>
            <a:pPr lvl="1"/>
            <a:r>
              <a:rPr lang="en-US" sz="2200" dirty="0" smtClean="0">
                <a:solidFill>
                  <a:srgbClr val="0070C0"/>
                </a:solidFill>
              </a:rPr>
              <a:t>Abuse</a:t>
            </a:r>
          </a:p>
          <a:p>
            <a:pPr lvl="2"/>
            <a:r>
              <a:rPr lang="en-US" sz="2000" dirty="0"/>
              <a:t>Sexual</a:t>
            </a:r>
          </a:p>
          <a:p>
            <a:pPr lvl="2"/>
            <a:r>
              <a:rPr lang="en-US" sz="2000" dirty="0"/>
              <a:t>Physical</a:t>
            </a:r>
          </a:p>
          <a:p>
            <a:pPr lvl="2"/>
            <a:r>
              <a:rPr lang="en-US" sz="2000" dirty="0" smtClean="0"/>
              <a:t>Domestic Violence </a:t>
            </a:r>
          </a:p>
          <a:p>
            <a:pPr lvl="2"/>
            <a:r>
              <a:rPr lang="en-US" sz="2000" dirty="0" smtClean="0"/>
              <a:t>Extreme Neglect</a:t>
            </a:r>
          </a:p>
          <a:p>
            <a:pPr lvl="1"/>
            <a:r>
              <a:rPr lang="en-US" sz="2200" dirty="0" smtClean="0">
                <a:solidFill>
                  <a:srgbClr val="0070C0"/>
                </a:solidFill>
              </a:rPr>
              <a:t>Other</a:t>
            </a:r>
          </a:p>
          <a:p>
            <a:pPr marL="704088" lvl="2" indent="0">
              <a:buNone/>
            </a:pPr>
            <a:endParaRPr lang="en-US" sz="2000" dirty="0" smtClean="0"/>
          </a:p>
          <a:p>
            <a:pPr marL="704088" lvl="2" indent="0">
              <a:buNone/>
            </a:pPr>
            <a:endParaRPr lang="en-US" sz="2000" dirty="0" smtClean="0"/>
          </a:p>
        </p:txBody>
      </p:sp>
      <p:sp>
        <p:nvSpPr>
          <p:cNvPr id="4" name="Footer Placeholder 3"/>
          <p:cNvSpPr>
            <a:spLocks noGrp="1"/>
          </p:cNvSpPr>
          <p:nvPr>
            <p:ph type="ftr" sz="quarter" idx="11"/>
          </p:nvPr>
        </p:nvSpPr>
        <p:spPr/>
        <p:txBody>
          <a:bodyPr/>
          <a:lstStyle/>
          <a:p>
            <a:r>
              <a:rPr lang="en-US" dirty="0" smtClean="0">
                <a:solidFill>
                  <a:schemeClr val="accent1">
                    <a:lumMod val="90000"/>
                    <a:lumOff val="10000"/>
                  </a:schemeClr>
                </a:solidFill>
              </a:rPr>
              <a:t>ADULT</a:t>
            </a:r>
            <a:r>
              <a:rPr lang="en-US" dirty="0" smtClean="0"/>
              <a:t>&amp;child</a:t>
            </a:r>
            <a:endParaRPr lang="en-US" dirty="0"/>
          </a:p>
        </p:txBody>
      </p:sp>
    </p:spTree>
    <p:extLst>
      <p:ext uri="{BB962C8B-B14F-4D97-AF65-F5344CB8AC3E}">
        <p14:creationId xmlns:p14="http://schemas.microsoft.com/office/powerpoint/2010/main" val="35112070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Trauma and Triggers	</a:t>
            </a:r>
            <a:endParaRPr lang="en-US" dirty="0"/>
          </a:p>
        </p:txBody>
      </p:sp>
      <p:sp>
        <p:nvSpPr>
          <p:cNvPr id="3" name="Content Placeholder 2"/>
          <p:cNvSpPr>
            <a:spLocks noGrp="1"/>
          </p:cNvSpPr>
          <p:nvPr>
            <p:ph idx="1"/>
          </p:nvPr>
        </p:nvSpPr>
        <p:spPr/>
        <p:txBody>
          <a:bodyPr/>
          <a:lstStyle/>
          <a:p>
            <a:r>
              <a:rPr lang="en-US" dirty="0" smtClean="0"/>
              <a:t>After Trauma</a:t>
            </a:r>
          </a:p>
          <a:p>
            <a:pPr lvl="1"/>
            <a:r>
              <a:rPr lang="en-US" dirty="0" smtClean="0">
                <a:solidFill>
                  <a:srgbClr val="0070C0"/>
                </a:solidFill>
              </a:rPr>
              <a:t>Youth is on Constant Alert</a:t>
            </a:r>
          </a:p>
          <a:p>
            <a:pPr lvl="1"/>
            <a:r>
              <a:rPr lang="en-US" dirty="0" smtClean="0">
                <a:solidFill>
                  <a:srgbClr val="0070C0"/>
                </a:solidFill>
              </a:rPr>
              <a:t>Youth may over interpret signs of danger</a:t>
            </a:r>
          </a:p>
          <a:p>
            <a:pPr lvl="1"/>
            <a:r>
              <a:rPr lang="en-US" dirty="0" smtClean="0">
                <a:solidFill>
                  <a:srgbClr val="0070C0"/>
                </a:solidFill>
              </a:rPr>
              <a:t>Youth overreacts to normal situations</a:t>
            </a:r>
          </a:p>
          <a:p>
            <a:pPr lvl="1"/>
            <a:endParaRPr lang="en-US" dirty="0"/>
          </a:p>
        </p:txBody>
      </p:sp>
      <p:sp>
        <p:nvSpPr>
          <p:cNvPr id="4" name="Footer Placeholder 3"/>
          <p:cNvSpPr>
            <a:spLocks noGrp="1"/>
          </p:cNvSpPr>
          <p:nvPr>
            <p:ph type="ftr" sz="quarter" idx="11"/>
          </p:nvPr>
        </p:nvSpPr>
        <p:spPr/>
        <p:txBody>
          <a:bodyPr/>
          <a:lstStyle/>
          <a:p>
            <a:r>
              <a:rPr lang="en-US" dirty="0" smtClean="0">
                <a:solidFill>
                  <a:schemeClr val="accent1">
                    <a:lumMod val="90000"/>
                    <a:lumOff val="10000"/>
                  </a:schemeClr>
                </a:solidFill>
              </a:rPr>
              <a:t>ADULT</a:t>
            </a:r>
            <a:r>
              <a:rPr lang="en-US" dirty="0" smtClean="0"/>
              <a:t>&amp;child</a:t>
            </a:r>
            <a:endParaRPr lang="en-US" dirty="0"/>
          </a:p>
        </p:txBody>
      </p:sp>
      <p:pic>
        <p:nvPicPr>
          <p:cNvPr id="7172" name="Picture 4" descr="https://www.dfps.state.tx.us/Training/Trauma_Informed_Care/images/photo_page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4191000"/>
            <a:ext cx="3095625" cy="2066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25000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Traumatized Youth’s Responses	</a:t>
            </a:r>
            <a:endParaRPr lang="en-US" dirty="0"/>
          </a:p>
        </p:txBody>
      </p:sp>
      <p:sp>
        <p:nvSpPr>
          <p:cNvPr id="5" name="Content Placeholder 4"/>
          <p:cNvSpPr>
            <a:spLocks noGrp="1"/>
          </p:cNvSpPr>
          <p:nvPr>
            <p:ph sz="half" idx="1"/>
          </p:nvPr>
        </p:nvSpPr>
        <p:spPr/>
        <p:txBody>
          <a:bodyPr>
            <a:normAutofit/>
          </a:bodyPr>
          <a:lstStyle/>
          <a:p>
            <a:r>
              <a:rPr lang="en-US" sz="2800" dirty="0" smtClean="0"/>
              <a:t>Fight/ Flight</a:t>
            </a:r>
          </a:p>
          <a:p>
            <a:pPr lvl="1"/>
            <a:r>
              <a:rPr lang="en-US" sz="2800" dirty="0" smtClean="0">
                <a:solidFill>
                  <a:srgbClr val="0070C0"/>
                </a:solidFill>
              </a:rPr>
              <a:t>Hyper vigilant</a:t>
            </a:r>
          </a:p>
          <a:p>
            <a:pPr lvl="1"/>
            <a:r>
              <a:rPr lang="en-US" sz="2800" dirty="0" smtClean="0">
                <a:solidFill>
                  <a:srgbClr val="0070C0"/>
                </a:solidFill>
              </a:rPr>
              <a:t>Easily Offended</a:t>
            </a:r>
          </a:p>
          <a:p>
            <a:pPr lvl="1"/>
            <a:r>
              <a:rPr lang="en-US" sz="2800" dirty="0" smtClean="0">
                <a:solidFill>
                  <a:srgbClr val="0070C0"/>
                </a:solidFill>
              </a:rPr>
              <a:t>Over reactive</a:t>
            </a:r>
          </a:p>
          <a:p>
            <a:pPr lvl="1"/>
            <a:r>
              <a:rPr lang="en-US" sz="2800" dirty="0" smtClean="0">
                <a:solidFill>
                  <a:srgbClr val="0070C0"/>
                </a:solidFill>
              </a:rPr>
              <a:t>Violent</a:t>
            </a:r>
            <a:endParaRPr lang="en-US" sz="2800" dirty="0">
              <a:solidFill>
                <a:srgbClr val="0070C0"/>
              </a:solidFill>
            </a:endParaRPr>
          </a:p>
        </p:txBody>
      </p:sp>
      <p:sp>
        <p:nvSpPr>
          <p:cNvPr id="6" name="Content Placeholder 5"/>
          <p:cNvSpPr>
            <a:spLocks noGrp="1"/>
          </p:cNvSpPr>
          <p:nvPr>
            <p:ph sz="half" idx="2"/>
          </p:nvPr>
        </p:nvSpPr>
        <p:spPr/>
        <p:txBody>
          <a:bodyPr/>
          <a:lstStyle/>
          <a:p>
            <a:r>
              <a:rPr lang="en-US" sz="2800" dirty="0" smtClean="0"/>
              <a:t>Freeze</a:t>
            </a:r>
          </a:p>
          <a:p>
            <a:pPr lvl="1"/>
            <a:r>
              <a:rPr lang="en-US" sz="2800" dirty="0" smtClean="0">
                <a:solidFill>
                  <a:srgbClr val="0070C0"/>
                </a:solidFill>
              </a:rPr>
              <a:t>Dissociation</a:t>
            </a:r>
          </a:p>
          <a:p>
            <a:pPr lvl="1"/>
            <a:r>
              <a:rPr lang="en-US" sz="2800" dirty="0" smtClean="0">
                <a:solidFill>
                  <a:srgbClr val="0070C0"/>
                </a:solidFill>
              </a:rPr>
              <a:t>Nonresponsive</a:t>
            </a:r>
          </a:p>
          <a:p>
            <a:pPr lvl="1"/>
            <a:r>
              <a:rPr lang="en-US" sz="2800" dirty="0" smtClean="0">
                <a:solidFill>
                  <a:srgbClr val="0070C0"/>
                </a:solidFill>
              </a:rPr>
              <a:t>Self-Mutilation</a:t>
            </a:r>
          </a:p>
          <a:p>
            <a:pPr lvl="1"/>
            <a:r>
              <a:rPr lang="en-US" sz="2800" dirty="0" smtClean="0">
                <a:solidFill>
                  <a:srgbClr val="0070C0"/>
                </a:solidFill>
              </a:rPr>
              <a:t>Self-Medication</a:t>
            </a:r>
          </a:p>
          <a:p>
            <a:pPr lvl="1"/>
            <a:endParaRPr lang="en-US" dirty="0"/>
          </a:p>
        </p:txBody>
      </p:sp>
      <p:sp>
        <p:nvSpPr>
          <p:cNvPr id="4" name="Footer Placeholder 3"/>
          <p:cNvSpPr>
            <a:spLocks noGrp="1"/>
          </p:cNvSpPr>
          <p:nvPr>
            <p:ph type="ftr" sz="quarter" idx="11"/>
          </p:nvPr>
        </p:nvSpPr>
        <p:spPr/>
        <p:txBody>
          <a:bodyPr/>
          <a:lstStyle/>
          <a:p>
            <a:r>
              <a:rPr lang="en-US" dirty="0" smtClean="0">
                <a:solidFill>
                  <a:schemeClr val="accent1">
                    <a:lumMod val="90000"/>
                    <a:lumOff val="10000"/>
                  </a:schemeClr>
                </a:solidFill>
              </a:rPr>
              <a:t>ADULT</a:t>
            </a:r>
            <a:r>
              <a:rPr lang="en-US" dirty="0" smtClean="0"/>
              <a:t>&amp;child</a:t>
            </a:r>
            <a:endParaRPr lang="en-US" dirty="0"/>
          </a:p>
        </p:txBody>
      </p:sp>
    </p:spTree>
    <p:extLst>
      <p:ext uri="{BB962C8B-B14F-4D97-AF65-F5344CB8AC3E}">
        <p14:creationId xmlns:p14="http://schemas.microsoft.com/office/powerpoint/2010/main" val="10939392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Access Services</a:t>
            </a:r>
            <a:endParaRPr lang="en-US" dirty="0"/>
          </a:p>
        </p:txBody>
      </p:sp>
      <p:sp>
        <p:nvSpPr>
          <p:cNvPr id="6" name="Content Placeholder 5"/>
          <p:cNvSpPr>
            <a:spLocks noGrp="1"/>
          </p:cNvSpPr>
          <p:nvPr>
            <p:ph idx="1"/>
          </p:nvPr>
        </p:nvSpPr>
        <p:spPr/>
        <p:txBody>
          <a:bodyPr/>
          <a:lstStyle/>
          <a:p>
            <a:r>
              <a:rPr lang="en-US" dirty="0" smtClean="0"/>
              <a:t>You can call your local Community Mental Health Center or provide the number to the patient.  To access who your local Community Mental Health Center is:</a:t>
            </a:r>
          </a:p>
          <a:p>
            <a:pPr lvl="1"/>
            <a:r>
              <a:rPr lang="en-US" dirty="0" smtClean="0">
                <a:solidFill>
                  <a:srgbClr val="0070C0"/>
                </a:solidFill>
              </a:rPr>
              <a:t>Access the Indiana Council of Community Mental Health Centers:</a:t>
            </a:r>
          </a:p>
          <a:p>
            <a:pPr lvl="2"/>
            <a:r>
              <a:rPr lang="en-US" dirty="0" smtClean="0"/>
              <a:t>http//www.iccmhc.org</a:t>
            </a:r>
          </a:p>
          <a:p>
            <a:pPr lvl="2"/>
            <a:r>
              <a:rPr lang="en-US" dirty="0" smtClean="0"/>
              <a:t>Or Call 317-684-3683</a:t>
            </a:r>
          </a:p>
          <a:p>
            <a:pPr lvl="1"/>
            <a:endParaRPr lang="en-US" dirty="0"/>
          </a:p>
        </p:txBody>
      </p:sp>
      <p:sp>
        <p:nvSpPr>
          <p:cNvPr id="5" name="Footer Placeholder 4"/>
          <p:cNvSpPr>
            <a:spLocks noGrp="1"/>
          </p:cNvSpPr>
          <p:nvPr>
            <p:ph type="ftr" sz="quarter" idx="11"/>
          </p:nvPr>
        </p:nvSpPr>
        <p:spPr/>
        <p:txBody>
          <a:bodyPr/>
          <a:lstStyle/>
          <a:p>
            <a:r>
              <a:rPr lang="en-US" dirty="0" smtClean="0"/>
              <a:t>ADULT&amp;child</a:t>
            </a:r>
            <a:endParaRPr lang="en-US" dirty="0"/>
          </a:p>
        </p:txBody>
      </p:sp>
      <p:pic>
        <p:nvPicPr>
          <p:cNvPr id="5123" name="Picture 3" descr="C:\Users\telsner\AppData\Local\Microsoft\Windows\Temporary Internet Files\Content.IE5\1BPKAW8R\MP900448712[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4572000"/>
            <a:ext cx="2209801" cy="216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93051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ctr">
              <a:buNone/>
            </a:pPr>
            <a:r>
              <a:rPr lang="en-US" sz="8000" dirty="0" smtClean="0"/>
              <a:t>Questions ??</a:t>
            </a:r>
          </a:p>
          <a:p>
            <a:pPr marL="109728" indent="0" algn="ctr">
              <a:buNone/>
            </a:pPr>
            <a:endParaRPr lang="en-US" sz="2000" dirty="0" smtClean="0"/>
          </a:p>
          <a:p>
            <a:pPr marL="109728" indent="0" algn="ctr">
              <a:buNone/>
            </a:pPr>
            <a:endParaRPr lang="en-US" sz="2000" dirty="0"/>
          </a:p>
          <a:p>
            <a:pPr marL="109728" indent="0" algn="ctr">
              <a:buNone/>
            </a:pPr>
            <a:r>
              <a:rPr lang="en-US" sz="2000" dirty="0" smtClean="0"/>
              <a:t>Tara Elsner, LMHC </a:t>
            </a:r>
          </a:p>
          <a:p>
            <a:pPr marL="109728" indent="0" algn="ctr">
              <a:buNone/>
            </a:pPr>
            <a:endParaRPr lang="en-US" sz="2000" dirty="0"/>
          </a:p>
          <a:p>
            <a:pPr marL="109728" indent="0" algn="ctr">
              <a:buNone/>
            </a:pPr>
            <a:r>
              <a:rPr lang="en-US" sz="2000" dirty="0" smtClean="0"/>
              <a:t>Amanda Stropes, LCSW </a:t>
            </a:r>
            <a:endParaRPr lang="en-US" sz="2000" dirty="0"/>
          </a:p>
        </p:txBody>
      </p:sp>
      <p:sp>
        <p:nvSpPr>
          <p:cNvPr id="4" name="Footer Placeholder 3"/>
          <p:cNvSpPr>
            <a:spLocks noGrp="1"/>
          </p:cNvSpPr>
          <p:nvPr>
            <p:ph type="ftr" sz="quarter" idx="11"/>
          </p:nvPr>
        </p:nvSpPr>
        <p:spPr/>
        <p:txBody>
          <a:bodyPr/>
          <a:lstStyle/>
          <a:p>
            <a:r>
              <a:rPr lang="en-US" dirty="0" smtClean="0">
                <a:solidFill>
                  <a:schemeClr val="accent1">
                    <a:lumMod val="90000"/>
                    <a:lumOff val="10000"/>
                  </a:schemeClr>
                </a:solidFill>
              </a:rPr>
              <a:t>ADULT</a:t>
            </a:r>
            <a:r>
              <a:rPr lang="en-US" dirty="0" smtClean="0"/>
              <a:t>&amp;child</a:t>
            </a:r>
            <a:endParaRPr lang="en-US" dirty="0"/>
          </a:p>
        </p:txBody>
      </p:sp>
      <p:pic>
        <p:nvPicPr>
          <p:cNvPr id="6147" name="Picture 3" descr="C:\Users\telsner\AppData\Local\Microsoft\Windows\Temporary Internet Files\Content.IE5\89EHPERJ\MC90038417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505200"/>
            <a:ext cx="2336800" cy="2774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6166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382000" cy="1066800"/>
          </a:xfrm>
        </p:spPr>
        <p:txBody>
          <a:bodyPr>
            <a:normAutofit/>
          </a:bodyPr>
          <a:lstStyle/>
          <a:p>
            <a:r>
              <a:rPr lang="en-US" dirty="0" smtClean="0"/>
              <a:t>National Research and Trends</a:t>
            </a:r>
            <a:endParaRPr lang="en-US" dirty="0"/>
          </a:p>
        </p:txBody>
      </p:sp>
      <p:sp>
        <p:nvSpPr>
          <p:cNvPr id="3" name="Content Placeholder 2"/>
          <p:cNvSpPr>
            <a:spLocks noGrp="1"/>
          </p:cNvSpPr>
          <p:nvPr>
            <p:ph idx="1"/>
          </p:nvPr>
        </p:nvSpPr>
        <p:spPr>
          <a:xfrm>
            <a:off x="457200" y="2209800"/>
            <a:ext cx="8305800" cy="4401312"/>
          </a:xfrm>
        </p:spPr>
        <p:txBody>
          <a:bodyPr>
            <a:normAutofit fontScale="77500" lnSpcReduction="20000"/>
          </a:bodyPr>
          <a:lstStyle/>
          <a:p>
            <a:endParaRPr lang="en-US" dirty="0"/>
          </a:p>
          <a:p>
            <a:r>
              <a:rPr lang="en-US" sz="3100" dirty="0" smtClean="0"/>
              <a:t>There </a:t>
            </a:r>
            <a:r>
              <a:rPr lang="en-US" sz="3100" dirty="0"/>
              <a:t>are an estimated 4.5 to 6.3 million children and youth with mental health challenges in the United States</a:t>
            </a:r>
            <a:r>
              <a:rPr lang="en-US" sz="3100" dirty="0" smtClean="0"/>
              <a:t>. </a:t>
            </a:r>
          </a:p>
          <a:p>
            <a:r>
              <a:rPr lang="en-US" sz="3100" dirty="0" smtClean="0"/>
              <a:t>About </a:t>
            </a:r>
            <a:r>
              <a:rPr lang="en-US" sz="3100" dirty="0"/>
              <a:t>two-thirds of these young people do not receive the mental health services they need. </a:t>
            </a:r>
            <a:endParaRPr lang="en-US" sz="3100" dirty="0" smtClean="0"/>
          </a:p>
          <a:p>
            <a:r>
              <a:rPr lang="en-US" sz="3100" dirty="0" smtClean="0"/>
              <a:t>In </a:t>
            </a:r>
            <a:r>
              <a:rPr lang="en-US" sz="3100" dirty="0"/>
              <a:t>many communities, services for youth with mental health challenges are unavailable, unaffordable, or may not be sufficient to address their needs, leaving these youth at risk for difficulties in school and/or the </a:t>
            </a:r>
            <a:r>
              <a:rPr lang="en-US" sz="3100" dirty="0" smtClean="0"/>
              <a:t>community.</a:t>
            </a:r>
          </a:p>
          <a:p>
            <a:endParaRPr lang="en-US" dirty="0"/>
          </a:p>
          <a:p>
            <a:pPr marL="109728" indent="0">
              <a:buNone/>
            </a:pPr>
            <a:r>
              <a:rPr lang="en-US" sz="2400" dirty="0" smtClean="0"/>
              <a:t>(http</a:t>
            </a:r>
            <a:r>
              <a:rPr lang="en-US" sz="2400" dirty="0"/>
              <a:t>://store.samhsa.gov/shin/content//</a:t>
            </a:r>
            <a:r>
              <a:rPr lang="en-US" sz="2400" dirty="0" smtClean="0"/>
              <a:t>SMA08-4351/SMA08-4351.pdf)</a:t>
            </a:r>
            <a:endParaRPr lang="en-US" sz="2400" dirty="0"/>
          </a:p>
        </p:txBody>
      </p:sp>
      <p:sp>
        <p:nvSpPr>
          <p:cNvPr id="8" name="Footer Placeholder 8"/>
          <p:cNvSpPr>
            <a:spLocks noGrp="1"/>
          </p:cNvSpPr>
          <p:nvPr>
            <p:ph type="ftr" sz="quarter" idx="11"/>
          </p:nvPr>
        </p:nvSpPr>
        <p:spPr>
          <a:xfrm>
            <a:off x="6477000" y="6248400"/>
            <a:ext cx="2240280" cy="457200"/>
          </a:xfrm>
        </p:spPr>
        <p:txBody>
          <a:bodyPr/>
          <a:lstStyle>
            <a:lvl1pPr>
              <a:defRPr sz="1600"/>
            </a:lvl1pPr>
          </a:lstStyle>
          <a:p>
            <a:r>
              <a:rPr lang="en-US" sz="2400" dirty="0" smtClean="0">
                <a:solidFill>
                  <a:schemeClr val="accent1">
                    <a:lumMod val="90000"/>
                    <a:lumOff val="10000"/>
                  </a:schemeClr>
                </a:solidFill>
              </a:rPr>
              <a:t>ADULT</a:t>
            </a:r>
            <a:r>
              <a:rPr lang="en-US" sz="2400" dirty="0" smtClean="0"/>
              <a:t>&amp;child</a:t>
            </a:r>
            <a:endParaRPr lang="en-US" sz="2400" dirty="0"/>
          </a:p>
        </p:txBody>
      </p:sp>
      <p:sp>
        <p:nvSpPr>
          <p:cNvPr id="5" name="Content Placeholder 2"/>
          <p:cNvSpPr txBox="1">
            <a:spLocks/>
          </p:cNvSpPr>
          <p:nvPr/>
        </p:nvSpPr>
        <p:spPr>
          <a:xfrm>
            <a:off x="4953000" y="2209800"/>
            <a:ext cx="4495800" cy="440131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defRPr/>
            </a:pPr>
            <a:endParaRPr lang="en-US" dirty="0" smtClean="0"/>
          </a:p>
          <a:p>
            <a:pPr>
              <a:defRPr/>
            </a:pPr>
            <a:endParaRPr lang="en-US" dirty="0"/>
          </a:p>
        </p:txBody>
      </p:sp>
    </p:spTree>
    <p:extLst>
      <p:ext uri="{BB962C8B-B14F-4D97-AF65-F5344CB8AC3E}">
        <p14:creationId xmlns:p14="http://schemas.microsoft.com/office/powerpoint/2010/main" val="1027537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Consequences of not addressing Mental Health Needs</a:t>
            </a:r>
            <a:endParaRPr lang="en-US" dirty="0"/>
          </a:p>
        </p:txBody>
      </p:sp>
      <p:sp>
        <p:nvSpPr>
          <p:cNvPr id="3" name="Content Placeholder 2"/>
          <p:cNvSpPr>
            <a:spLocks noGrp="1"/>
          </p:cNvSpPr>
          <p:nvPr>
            <p:ph idx="1"/>
          </p:nvPr>
        </p:nvSpPr>
        <p:spPr/>
        <p:txBody>
          <a:bodyPr>
            <a:normAutofit/>
          </a:bodyPr>
          <a:lstStyle/>
          <a:p>
            <a:r>
              <a:rPr lang="en-US" dirty="0" smtClean="0"/>
              <a:t>Increase risk for school failure</a:t>
            </a:r>
          </a:p>
          <a:p>
            <a:r>
              <a:rPr lang="en-US" dirty="0" smtClean="0"/>
              <a:t>Social isolation</a:t>
            </a:r>
          </a:p>
          <a:p>
            <a:r>
              <a:rPr lang="en-US" dirty="0" smtClean="0"/>
              <a:t>Violence</a:t>
            </a:r>
          </a:p>
          <a:p>
            <a:r>
              <a:rPr lang="en-US" dirty="0" smtClean="0"/>
              <a:t>Substance abuse</a:t>
            </a:r>
          </a:p>
          <a:p>
            <a:r>
              <a:rPr lang="en-US" dirty="0" smtClean="0"/>
              <a:t>Unsafe sexual behavior</a:t>
            </a:r>
          </a:p>
          <a:p>
            <a:r>
              <a:rPr lang="en-US" dirty="0" smtClean="0"/>
              <a:t>Incarceration</a:t>
            </a:r>
          </a:p>
          <a:p>
            <a:r>
              <a:rPr lang="en-US" dirty="0" smtClean="0"/>
              <a:t>Poor Health</a:t>
            </a:r>
            <a:endParaRPr lang="en-US" dirty="0"/>
          </a:p>
        </p:txBody>
      </p:sp>
      <p:sp>
        <p:nvSpPr>
          <p:cNvPr id="5" name="Footer Placeholder 8"/>
          <p:cNvSpPr>
            <a:spLocks noGrp="1"/>
          </p:cNvSpPr>
          <p:nvPr>
            <p:ph type="ftr" sz="quarter" idx="11"/>
          </p:nvPr>
        </p:nvSpPr>
        <p:spPr>
          <a:xfrm>
            <a:off x="6477000" y="6208713"/>
            <a:ext cx="2239963" cy="420687"/>
          </a:xfrm>
        </p:spPr>
        <p:txBody>
          <a:bodyPr/>
          <a:lstStyle>
            <a:lvl1pPr>
              <a:defRPr sz="1600"/>
            </a:lvl1pPr>
          </a:lstStyle>
          <a:p>
            <a:r>
              <a:rPr lang="en-US" sz="2400" dirty="0" smtClean="0">
                <a:solidFill>
                  <a:schemeClr val="accent1">
                    <a:lumMod val="90000"/>
                    <a:lumOff val="10000"/>
                  </a:schemeClr>
                </a:solidFill>
              </a:rPr>
              <a:t>ADULT</a:t>
            </a:r>
            <a:r>
              <a:rPr lang="en-US" sz="2400" dirty="0" smtClean="0"/>
              <a:t>&amp;child</a:t>
            </a:r>
            <a:endParaRPr lang="en-US" sz="2400" dirty="0"/>
          </a:p>
        </p:txBody>
      </p:sp>
    </p:spTree>
    <p:extLst>
      <p:ext uri="{BB962C8B-B14F-4D97-AF65-F5344CB8AC3E}">
        <p14:creationId xmlns:p14="http://schemas.microsoft.com/office/powerpoint/2010/main" val="4293712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Most Common Child and Adolescent Diagnosis</a:t>
            </a:r>
            <a:endParaRPr lang="en-US" dirty="0"/>
          </a:p>
        </p:txBody>
      </p:sp>
      <p:sp>
        <p:nvSpPr>
          <p:cNvPr id="3" name="Content Placeholder 2"/>
          <p:cNvSpPr>
            <a:spLocks noGrp="1"/>
          </p:cNvSpPr>
          <p:nvPr>
            <p:ph idx="1"/>
          </p:nvPr>
        </p:nvSpPr>
        <p:spPr/>
        <p:txBody>
          <a:bodyPr/>
          <a:lstStyle/>
          <a:p>
            <a:r>
              <a:rPr lang="en-US" dirty="0" smtClean="0"/>
              <a:t>Depression</a:t>
            </a:r>
          </a:p>
          <a:p>
            <a:r>
              <a:rPr lang="en-US" dirty="0" smtClean="0"/>
              <a:t>Anxiety</a:t>
            </a:r>
          </a:p>
          <a:p>
            <a:r>
              <a:rPr lang="en-US" dirty="0" smtClean="0"/>
              <a:t>ADHD/ ADD</a:t>
            </a:r>
          </a:p>
          <a:p>
            <a:r>
              <a:rPr lang="en-US" dirty="0" smtClean="0"/>
              <a:t>Trauma</a:t>
            </a:r>
            <a:endParaRPr lang="en-US" dirty="0"/>
          </a:p>
        </p:txBody>
      </p:sp>
      <p:sp>
        <p:nvSpPr>
          <p:cNvPr id="4" name="Footer Placeholder 3"/>
          <p:cNvSpPr>
            <a:spLocks noGrp="1"/>
          </p:cNvSpPr>
          <p:nvPr>
            <p:ph type="ftr" sz="quarter" idx="11"/>
          </p:nvPr>
        </p:nvSpPr>
        <p:spPr/>
        <p:txBody>
          <a:bodyPr/>
          <a:lstStyle/>
          <a:p>
            <a:r>
              <a:rPr lang="en-US" dirty="0" smtClean="0">
                <a:solidFill>
                  <a:schemeClr val="accent1">
                    <a:lumMod val="90000"/>
                    <a:lumOff val="10000"/>
                  </a:schemeClr>
                </a:solidFill>
              </a:rPr>
              <a:t>ADULT</a:t>
            </a:r>
            <a:r>
              <a:rPr lang="en-US" dirty="0" smtClean="0"/>
              <a:t>&amp;child</a:t>
            </a:r>
            <a:endParaRPr lang="en-US" dirty="0"/>
          </a:p>
        </p:txBody>
      </p:sp>
      <p:pic>
        <p:nvPicPr>
          <p:cNvPr id="1026" name="Picture 2" descr="C:\Users\telsner\AppData\Local\Microsoft\Windows\Temporary Internet Files\Content.IE5\1BPKAW8R\MP90044866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2133600"/>
            <a:ext cx="2971800" cy="4166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8576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a:t>
            </a:r>
            <a:r>
              <a:rPr lang="en-US" dirty="0" smtClean="0"/>
              <a:t>Check yourself		</a:t>
            </a:r>
            <a:endParaRPr lang="en-US" dirty="0"/>
          </a:p>
        </p:txBody>
      </p:sp>
      <p:sp>
        <p:nvSpPr>
          <p:cNvPr id="3" name="Content Placeholder 2"/>
          <p:cNvSpPr>
            <a:spLocks noGrp="1"/>
          </p:cNvSpPr>
          <p:nvPr>
            <p:ph idx="1"/>
          </p:nvPr>
        </p:nvSpPr>
        <p:spPr/>
        <p:txBody>
          <a:bodyPr/>
          <a:lstStyle/>
          <a:p>
            <a:r>
              <a:rPr lang="en-US" dirty="0" smtClean="0"/>
              <a:t>Remember we all have some symptoms of anxiety and depression.</a:t>
            </a:r>
          </a:p>
          <a:p>
            <a:r>
              <a:rPr lang="en-US" dirty="0" smtClean="0"/>
              <a:t>When assessing and diagnosing mental illness we look at duration, multiple symptomology,  and impact on life functions.</a:t>
            </a:r>
          </a:p>
          <a:p>
            <a:r>
              <a:rPr lang="en-US" dirty="0"/>
              <a:t> NO </a:t>
            </a:r>
            <a:r>
              <a:rPr lang="en-US" dirty="0" smtClean="0"/>
              <a:t>Medical Student </a:t>
            </a:r>
            <a:r>
              <a:rPr lang="en-US" dirty="0"/>
              <a:t>S</a:t>
            </a:r>
            <a:r>
              <a:rPr lang="en-US" dirty="0" smtClean="0"/>
              <a:t>yndrome </a:t>
            </a:r>
            <a:r>
              <a:rPr lang="en-US" dirty="0"/>
              <a:t>T</a:t>
            </a:r>
            <a:r>
              <a:rPr lang="en-US" dirty="0" smtClean="0"/>
              <a:t>oday!!</a:t>
            </a:r>
            <a:endParaRPr lang="en-US" dirty="0"/>
          </a:p>
        </p:txBody>
      </p:sp>
      <p:sp>
        <p:nvSpPr>
          <p:cNvPr id="4" name="Footer Placeholder 3"/>
          <p:cNvSpPr>
            <a:spLocks noGrp="1"/>
          </p:cNvSpPr>
          <p:nvPr>
            <p:ph type="ftr" sz="quarter" idx="11"/>
          </p:nvPr>
        </p:nvSpPr>
        <p:spPr/>
        <p:txBody>
          <a:bodyPr/>
          <a:lstStyle/>
          <a:p>
            <a:r>
              <a:rPr lang="en-US" dirty="0" smtClean="0">
                <a:solidFill>
                  <a:schemeClr val="accent1">
                    <a:lumMod val="90000"/>
                    <a:lumOff val="10000"/>
                  </a:schemeClr>
                </a:solidFill>
              </a:rPr>
              <a:t>ADULT</a:t>
            </a:r>
            <a:r>
              <a:rPr lang="en-US" dirty="0" smtClean="0"/>
              <a:t>&amp;child</a:t>
            </a:r>
            <a:endParaRPr lang="en-US" dirty="0"/>
          </a:p>
        </p:txBody>
      </p:sp>
      <p:pic>
        <p:nvPicPr>
          <p:cNvPr id="2050" name="Picture 2" descr="C:\Users\telsner\AppData\Local\Microsoft\Windows\Temporary Internet Files\Content.IE5\89EHPERJ\MP90043111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4876800"/>
            <a:ext cx="16764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8525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Depression</a:t>
            </a:r>
            <a:endParaRPr lang="en-US" dirty="0"/>
          </a:p>
        </p:txBody>
      </p:sp>
      <p:sp>
        <p:nvSpPr>
          <p:cNvPr id="3" name="Content Placeholder 2"/>
          <p:cNvSpPr>
            <a:spLocks noGrp="1"/>
          </p:cNvSpPr>
          <p:nvPr>
            <p:ph idx="1"/>
          </p:nvPr>
        </p:nvSpPr>
        <p:spPr/>
        <p:txBody>
          <a:bodyPr>
            <a:normAutofit lnSpcReduction="10000"/>
          </a:bodyPr>
          <a:lstStyle/>
          <a:p>
            <a:r>
              <a:rPr lang="en-US" dirty="0" smtClean="0"/>
              <a:t>Younger youth 1 in 33</a:t>
            </a:r>
          </a:p>
          <a:p>
            <a:r>
              <a:rPr lang="en-US" dirty="0" smtClean="0"/>
              <a:t>Older youth 1 in 8</a:t>
            </a:r>
          </a:p>
          <a:p>
            <a:r>
              <a:rPr lang="en-US" dirty="0" smtClean="0"/>
              <a:t>Ages 10-19, an average of 430 youth a year were treated inpatient setting for an attempt for self- inflected injury between 2007-2011 in Indiana </a:t>
            </a:r>
            <a:r>
              <a:rPr lang="en-US" sz="1000" dirty="0" smtClean="0"/>
              <a:t>(Indiana State Department of Health, suicide in Indiana Report, 2013)</a:t>
            </a:r>
            <a:r>
              <a:rPr lang="en-US" dirty="0" smtClean="0"/>
              <a:t> </a:t>
            </a:r>
          </a:p>
          <a:p>
            <a:r>
              <a:rPr lang="en-US" dirty="0" smtClean="0"/>
              <a:t>Indiana </a:t>
            </a:r>
            <a:r>
              <a:rPr lang="en-US" dirty="0"/>
              <a:t>’s suicide rate has been slightly higher than the national average for nearly a decade. </a:t>
            </a:r>
            <a:endParaRPr lang="en-US" dirty="0" smtClean="0"/>
          </a:p>
          <a:p>
            <a:r>
              <a:rPr lang="en-US" dirty="0" smtClean="0"/>
              <a:t>In </a:t>
            </a:r>
            <a:r>
              <a:rPr lang="en-US" dirty="0"/>
              <a:t>recent years, suicide among Hoosiers ages 15-19 has wavered between the 2nd and 3rd leading cause of death. </a:t>
            </a:r>
          </a:p>
          <a:p>
            <a:pPr lvl="2">
              <a:buNone/>
            </a:pPr>
            <a:endParaRPr lang="en-US" dirty="0"/>
          </a:p>
          <a:p>
            <a:endParaRPr lang="en-US" dirty="0"/>
          </a:p>
        </p:txBody>
      </p:sp>
      <p:sp>
        <p:nvSpPr>
          <p:cNvPr id="4" name="Footer Placeholder 3"/>
          <p:cNvSpPr>
            <a:spLocks noGrp="1"/>
          </p:cNvSpPr>
          <p:nvPr>
            <p:ph type="ftr" sz="quarter" idx="11"/>
          </p:nvPr>
        </p:nvSpPr>
        <p:spPr/>
        <p:txBody>
          <a:bodyPr/>
          <a:lstStyle/>
          <a:p>
            <a:r>
              <a:rPr lang="en-US" dirty="0" smtClean="0">
                <a:solidFill>
                  <a:schemeClr val="accent1">
                    <a:lumMod val="90000"/>
                    <a:lumOff val="10000"/>
                  </a:schemeClr>
                </a:solidFill>
              </a:rPr>
              <a:t>ADULT</a:t>
            </a:r>
            <a:r>
              <a:rPr lang="en-US" dirty="0" smtClean="0"/>
              <a:t>&amp;child</a:t>
            </a:r>
            <a:endParaRPr lang="en-US" dirty="0"/>
          </a:p>
        </p:txBody>
      </p:sp>
    </p:spTree>
    <p:extLst>
      <p:ext uri="{BB962C8B-B14F-4D97-AF65-F5344CB8AC3E}">
        <p14:creationId xmlns:p14="http://schemas.microsoft.com/office/powerpoint/2010/main" val="1883697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Depression Symptoms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Frequent sadness, tearfulness, crying</a:t>
            </a:r>
          </a:p>
          <a:p>
            <a:r>
              <a:rPr lang="en-US" dirty="0" smtClean="0"/>
              <a:t>Increase in irritability and anger</a:t>
            </a:r>
          </a:p>
          <a:p>
            <a:r>
              <a:rPr lang="en-US" dirty="0" smtClean="0"/>
              <a:t>Decrease in activities</a:t>
            </a:r>
          </a:p>
          <a:p>
            <a:r>
              <a:rPr lang="en-US" dirty="0" smtClean="0"/>
              <a:t>Persistent boredom/ low energy</a:t>
            </a:r>
          </a:p>
          <a:p>
            <a:r>
              <a:rPr lang="en-US" dirty="0" smtClean="0"/>
              <a:t>Isolation</a:t>
            </a:r>
          </a:p>
          <a:p>
            <a:r>
              <a:rPr lang="en-US" dirty="0" smtClean="0"/>
              <a:t>Low self-esteem</a:t>
            </a:r>
          </a:p>
          <a:p>
            <a:r>
              <a:rPr lang="en-US" dirty="0" smtClean="0"/>
              <a:t>Extreme sensitivity to rejection/ failure</a:t>
            </a:r>
          </a:p>
          <a:p>
            <a:r>
              <a:rPr lang="en-US" dirty="0" smtClean="0"/>
              <a:t>Difficulty with relationships</a:t>
            </a:r>
          </a:p>
          <a:p>
            <a:r>
              <a:rPr lang="en-US" dirty="0" smtClean="0"/>
              <a:t>Frequent physically complaints</a:t>
            </a:r>
          </a:p>
          <a:p>
            <a:r>
              <a:rPr lang="en-US" dirty="0" smtClean="0"/>
              <a:t>Frequent absences' from school/ poor grades</a:t>
            </a:r>
          </a:p>
          <a:p>
            <a:r>
              <a:rPr lang="en-US" dirty="0" smtClean="0"/>
              <a:t>Poor concentration</a:t>
            </a:r>
          </a:p>
          <a:p>
            <a:r>
              <a:rPr lang="en-US" dirty="0" smtClean="0"/>
              <a:t>Major changes in eating and or sleeping</a:t>
            </a:r>
          </a:p>
          <a:p>
            <a:r>
              <a:rPr lang="en-US" dirty="0" smtClean="0"/>
              <a:t>Talk of running away </a:t>
            </a:r>
            <a:endParaRPr lang="en-US" dirty="0"/>
          </a:p>
        </p:txBody>
      </p:sp>
      <p:sp>
        <p:nvSpPr>
          <p:cNvPr id="4" name="Footer Placeholder 3"/>
          <p:cNvSpPr>
            <a:spLocks noGrp="1"/>
          </p:cNvSpPr>
          <p:nvPr>
            <p:ph type="ftr" sz="quarter" idx="11"/>
          </p:nvPr>
        </p:nvSpPr>
        <p:spPr/>
        <p:txBody>
          <a:bodyPr/>
          <a:lstStyle/>
          <a:p>
            <a:r>
              <a:rPr lang="en-US" dirty="0" smtClean="0">
                <a:solidFill>
                  <a:schemeClr val="accent1">
                    <a:lumMod val="90000"/>
                    <a:lumOff val="10000"/>
                  </a:schemeClr>
                </a:solidFill>
              </a:rPr>
              <a:t>ADULT</a:t>
            </a:r>
            <a:r>
              <a:rPr lang="en-US" dirty="0" smtClean="0"/>
              <a:t>&amp;child</a:t>
            </a:r>
            <a:endParaRPr lang="en-US" dirty="0"/>
          </a:p>
        </p:txBody>
      </p:sp>
    </p:spTree>
    <p:extLst>
      <p:ext uri="{BB962C8B-B14F-4D97-AF65-F5344CB8AC3E}">
        <p14:creationId xmlns:p14="http://schemas.microsoft.com/office/powerpoint/2010/main" val="3619592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Most At Risk Youths</a:t>
            </a:r>
            <a:r>
              <a:rPr lang="en-US" sz="2400" dirty="0"/>
              <a:t/>
            </a:r>
            <a:br>
              <a:rPr lang="en-US" sz="2400" dirty="0"/>
            </a:br>
            <a:r>
              <a:rPr lang="en-US" sz="1800" dirty="0"/>
              <a:t>(</a:t>
            </a:r>
            <a:r>
              <a:rPr lang="en-US" sz="1800" dirty="0">
                <a:hlinkClick r:id="rId2"/>
              </a:rPr>
              <a:t>www.nimh.nih.gov</a:t>
            </a:r>
            <a:r>
              <a:rPr lang="en-US" sz="1800" dirty="0"/>
              <a:t>, 2005; Reynolds, W.M., 1988)</a:t>
            </a:r>
          </a:p>
        </p:txBody>
      </p:sp>
      <p:sp>
        <p:nvSpPr>
          <p:cNvPr id="5" name="Content Placeholder 4"/>
          <p:cNvSpPr>
            <a:spLocks noGrp="1"/>
          </p:cNvSpPr>
          <p:nvPr>
            <p:ph sz="half" idx="1"/>
          </p:nvPr>
        </p:nvSpPr>
        <p:spPr/>
        <p:txBody>
          <a:bodyPr>
            <a:normAutofit fontScale="92500" lnSpcReduction="20000"/>
          </a:bodyPr>
          <a:lstStyle/>
          <a:p>
            <a:pPr>
              <a:lnSpc>
                <a:spcPct val="90000"/>
              </a:lnSpc>
            </a:pPr>
            <a:r>
              <a:rPr lang="en-US" dirty="0"/>
              <a:t>Starting antidepressants</a:t>
            </a:r>
          </a:p>
          <a:p>
            <a:pPr>
              <a:lnSpc>
                <a:spcPct val="90000"/>
              </a:lnSpc>
            </a:pPr>
            <a:endParaRPr lang="en-US" dirty="0"/>
          </a:p>
          <a:p>
            <a:pPr>
              <a:lnSpc>
                <a:spcPct val="90000"/>
              </a:lnSpc>
            </a:pPr>
            <a:r>
              <a:rPr lang="en-US" dirty="0"/>
              <a:t>After being released from a psychiatric inpatient hospital stay</a:t>
            </a:r>
          </a:p>
          <a:p>
            <a:pPr>
              <a:lnSpc>
                <a:spcPct val="90000"/>
              </a:lnSpc>
            </a:pPr>
            <a:endParaRPr lang="en-US" dirty="0"/>
          </a:p>
          <a:p>
            <a:pPr>
              <a:lnSpc>
                <a:spcPct val="90000"/>
              </a:lnSpc>
            </a:pPr>
            <a:r>
              <a:rPr lang="en-US" dirty="0"/>
              <a:t>Real or perceived distress or “hassles”</a:t>
            </a:r>
          </a:p>
          <a:p>
            <a:pPr lvl="1">
              <a:lnSpc>
                <a:spcPct val="90000"/>
              </a:lnSpc>
            </a:pPr>
            <a:r>
              <a:rPr lang="en-US" sz="2800" dirty="0"/>
              <a:t>Peers</a:t>
            </a:r>
          </a:p>
          <a:p>
            <a:pPr lvl="1">
              <a:lnSpc>
                <a:spcPct val="90000"/>
              </a:lnSpc>
            </a:pPr>
            <a:r>
              <a:rPr lang="en-US" sz="2800" dirty="0"/>
              <a:t>Family</a:t>
            </a:r>
          </a:p>
          <a:p>
            <a:pPr lvl="1">
              <a:lnSpc>
                <a:spcPct val="90000"/>
              </a:lnSpc>
            </a:pPr>
            <a:r>
              <a:rPr lang="en-US" sz="2800" dirty="0"/>
              <a:t>School</a:t>
            </a:r>
          </a:p>
          <a:p>
            <a:endParaRPr lang="en-US" dirty="0"/>
          </a:p>
        </p:txBody>
      </p:sp>
      <p:sp>
        <p:nvSpPr>
          <p:cNvPr id="6" name="Content Placeholder 5"/>
          <p:cNvSpPr>
            <a:spLocks noGrp="1"/>
          </p:cNvSpPr>
          <p:nvPr>
            <p:ph sz="half" idx="2"/>
          </p:nvPr>
        </p:nvSpPr>
        <p:spPr/>
        <p:txBody>
          <a:bodyPr>
            <a:normAutofit fontScale="92500" lnSpcReduction="20000"/>
          </a:bodyPr>
          <a:lstStyle/>
          <a:p>
            <a:pPr>
              <a:lnSpc>
                <a:spcPct val="90000"/>
              </a:lnSpc>
            </a:pPr>
            <a:r>
              <a:rPr lang="en-US" dirty="0"/>
              <a:t>Family history</a:t>
            </a:r>
          </a:p>
          <a:p>
            <a:pPr marL="0" indent="0">
              <a:lnSpc>
                <a:spcPct val="90000"/>
              </a:lnSpc>
              <a:buNone/>
            </a:pPr>
            <a:endParaRPr lang="en-US" dirty="0"/>
          </a:p>
          <a:p>
            <a:pPr>
              <a:lnSpc>
                <a:spcPct val="90000"/>
              </a:lnSpc>
            </a:pPr>
            <a:r>
              <a:rPr lang="en-US" dirty="0"/>
              <a:t>Friend committed suicide</a:t>
            </a:r>
          </a:p>
          <a:p>
            <a:pPr>
              <a:lnSpc>
                <a:spcPct val="90000"/>
              </a:lnSpc>
            </a:pPr>
            <a:endParaRPr lang="en-US" dirty="0"/>
          </a:p>
          <a:p>
            <a:pPr>
              <a:lnSpc>
                <a:spcPct val="90000"/>
              </a:lnSpc>
            </a:pPr>
            <a:r>
              <a:rPr lang="en-US" dirty="0"/>
              <a:t>Diagnosis of depression/anxiety/</a:t>
            </a:r>
          </a:p>
          <a:p>
            <a:pPr>
              <a:lnSpc>
                <a:spcPct val="90000"/>
              </a:lnSpc>
              <a:buFont typeface="Wingdings" pitchFamily="2" charset="2"/>
              <a:buNone/>
            </a:pPr>
            <a:r>
              <a:rPr lang="en-US" dirty="0"/>
              <a:t>	bipolar disorders</a:t>
            </a:r>
          </a:p>
          <a:p>
            <a:pPr>
              <a:lnSpc>
                <a:spcPct val="90000"/>
              </a:lnSpc>
              <a:buFont typeface="Wingdings" pitchFamily="2" charset="2"/>
              <a:buNone/>
            </a:pPr>
            <a:endParaRPr lang="en-US" dirty="0"/>
          </a:p>
          <a:p>
            <a:pPr>
              <a:lnSpc>
                <a:spcPct val="90000"/>
              </a:lnSpc>
            </a:pPr>
            <a:r>
              <a:rPr lang="en-US" dirty="0"/>
              <a:t>Little Family/Social supports</a:t>
            </a:r>
          </a:p>
          <a:p>
            <a:pPr>
              <a:lnSpc>
                <a:spcPct val="90000"/>
              </a:lnSpc>
            </a:pPr>
            <a:endParaRPr lang="en-US" dirty="0"/>
          </a:p>
          <a:p>
            <a:pPr>
              <a:lnSpc>
                <a:spcPct val="90000"/>
              </a:lnSpc>
            </a:pPr>
            <a:r>
              <a:rPr lang="en-US" dirty="0"/>
              <a:t>Few coping skills</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solidFill>
                  <a:schemeClr val="accent1">
                    <a:lumMod val="90000"/>
                    <a:lumOff val="10000"/>
                  </a:schemeClr>
                </a:solidFill>
              </a:rPr>
              <a:t>ADULT</a:t>
            </a:r>
            <a:r>
              <a:rPr lang="en-US" dirty="0" smtClean="0"/>
              <a:t>&amp;child</a:t>
            </a:r>
            <a:endParaRPr lang="en-US" dirty="0"/>
          </a:p>
        </p:txBody>
      </p:sp>
    </p:spTree>
    <p:extLst>
      <p:ext uri="{BB962C8B-B14F-4D97-AF65-F5344CB8AC3E}">
        <p14:creationId xmlns:p14="http://schemas.microsoft.com/office/powerpoint/2010/main" val="1158685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Anxiety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Restlessness</a:t>
            </a:r>
          </a:p>
          <a:p>
            <a:r>
              <a:rPr lang="en-US" dirty="0" smtClean="0"/>
              <a:t>Poor concentration</a:t>
            </a:r>
          </a:p>
          <a:p>
            <a:r>
              <a:rPr lang="en-US" dirty="0" smtClean="0"/>
              <a:t>Feels tense</a:t>
            </a:r>
          </a:p>
          <a:p>
            <a:r>
              <a:rPr lang="en-US" dirty="0" smtClean="0"/>
              <a:t>Reoccurring thoughts that interfere with activity </a:t>
            </a:r>
          </a:p>
          <a:p>
            <a:r>
              <a:rPr lang="en-US" dirty="0" smtClean="0"/>
              <a:t>Gets upset when separated from parent</a:t>
            </a:r>
          </a:p>
          <a:p>
            <a:r>
              <a:rPr lang="en-US" dirty="0" smtClean="0"/>
              <a:t>Nightmares</a:t>
            </a:r>
          </a:p>
          <a:p>
            <a:r>
              <a:rPr lang="en-US" dirty="0" smtClean="0"/>
              <a:t>Fears of being alone</a:t>
            </a:r>
          </a:p>
          <a:p>
            <a:r>
              <a:rPr lang="en-US" dirty="0" smtClean="0"/>
              <a:t>Stomach aches/ nausea</a:t>
            </a:r>
          </a:p>
          <a:p>
            <a:r>
              <a:rPr lang="en-US" dirty="0" smtClean="0"/>
              <a:t>Fatigued easily</a:t>
            </a:r>
          </a:p>
          <a:p>
            <a:r>
              <a:rPr lang="en-US" dirty="0" smtClean="0"/>
              <a:t>Excessive worry about: grades, family, relationships, performance with sports</a:t>
            </a:r>
          </a:p>
          <a:p>
            <a:r>
              <a:rPr lang="en-US" dirty="0" smtClean="0"/>
              <a:t>Tend to be harder on themselves and strive for perfection</a:t>
            </a:r>
          </a:p>
          <a:p>
            <a:pPr marL="109728" indent="0">
              <a:buNone/>
            </a:pPr>
            <a:endParaRPr lang="en-US" dirty="0"/>
          </a:p>
        </p:txBody>
      </p:sp>
      <p:sp>
        <p:nvSpPr>
          <p:cNvPr id="4" name="Footer Placeholder 3"/>
          <p:cNvSpPr>
            <a:spLocks noGrp="1"/>
          </p:cNvSpPr>
          <p:nvPr>
            <p:ph type="ftr" sz="quarter" idx="11"/>
          </p:nvPr>
        </p:nvSpPr>
        <p:spPr/>
        <p:txBody>
          <a:bodyPr/>
          <a:lstStyle/>
          <a:p>
            <a:r>
              <a:rPr lang="en-US" dirty="0" smtClean="0">
                <a:solidFill>
                  <a:schemeClr val="accent1">
                    <a:lumMod val="90000"/>
                    <a:lumOff val="10000"/>
                  </a:schemeClr>
                </a:solidFill>
              </a:rPr>
              <a:t>ADULT</a:t>
            </a:r>
            <a:r>
              <a:rPr lang="en-US" dirty="0" smtClean="0"/>
              <a:t>&amp;child</a:t>
            </a:r>
            <a:endParaRPr lang="en-US" dirty="0"/>
          </a:p>
        </p:txBody>
      </p:sp>
    </p:spTree>
    <p:extLst>
      <p:ext uri="{BB962C8B-B14F-4D97-AF65-F5344CB8AC3E}">
        <p14:creationId xmlns:p14="http://schemas.microsoft.com/office/powerpoint/2010/main" val="3956334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ustom 16">
      <a:dk1>
        <a:srgbClr val="002060"/>
      </a:dk1>
      <a:lt1>
        <a:sysClr val="window" lastClr="FFFFFF"/>
      </a:lt1>
      <a:dk2>
        <a:srgbClr val="002060"/>
      </a:dk2>
      <a:lt2>
        <a:srgbClr val="D4D2D0"/>
      </a:lt2>
      <a:accent1>
        <a:srgbClr val="002060"/>
      </a:accent1>
      <a:accent2>
        <a:srgbClr val="FFC000"/>
      </a:accent2>
      <a:accent3>
        <a:srgbClr val="8D89A4"/>
      </a:accent3>
      <a:accent4>
        <a:srgbClr val="B0B0B0"/>
      </a:accent4>
      <a:accent5>
        <a:srgbClr val="9E9273"/>
      </a:accent5>
      <a:accent6>
        <a:srgbClr val="7E848D"/>
      </a:accent6>
      <a:hlink>
        <a:srgbClr val="00C8C3"/>
      </a:hlink>
      <a:folHlink>
        <a:srgbClr val="A116E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1142</TotalTime>
  <Words>777</Words>
  <Application>Microsoft Office PowerPoint</Application>
  <PresentationFormat>On-screen Show (4:3)</PresentationFormat>
  <Paragraphs>165</Paragraphs>
  <Slides>17</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Arial</vt:lpstr>
      <vt:lpstr>Calibri</vt:lpstr>
      <vt:lpstr>Georgia</vt:lpstr>
      <vt:lpstr>Trebuchet MS</vt:lpstr>
      <vt:lpstr>Wingdings</vt:lpstr>
      <vt:lpstr>Wingdings 2</vt:lpstr>
      <vt:lpstr>Urban</vt:lpstr>
      <vt:lpstr>Custom Design</vt:lpstr>
      <vt:lpstr> </vt:lpstr>
      <vt:lpstr>National Research and Trends</vt:lpstr>
      <vt:lpstr>Consequences of not addressing Mental Health Needs</vt:lpstr>
      <vt:lpstr>Most Common Child and Adolescent Diagnosis</vt:lpstr>
      <vt:lpstr> Check yourself  </vt:lpstr>
      <vt:lpstr>Depression</vt:lpstr>
      <vt:lpstr>Depression Symptoms</vt:lpstr>
      <vt:lpstr>Most At Risk Youths (www.nimh.nih.gov, 2005; Reynolds, W.M., 1988)</vt:lpstr>
      <vt:lpstr>Anxiety</vt:lpstr>
      <vt:lpstr> Multiple Anxiety Disorders</vt:lpstr>
      <vt:lpstr>ADHD/ ADD</vt:lpstr>
      <vt:lpstr>ADHD/ ADD Symptoms</vt:lpstr>
      <vt:lpstr>Trauma </vt:lpstr>
      <vt:lpstr>Trauma and Triggers </vt:lpstr>
      <vt:lpstr>Traumatized Youth’s Responses </vt:lpstr>
      <vt:lpstr>How to Access Services</vt:lpstr>
      <vt:lpstr>PowerPoint Presentation</vt:lpstr>
    </vt:vector>
  </TitlesOfParts>
  <Company>Adult &amp; Child Center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ADULT &amp; child</dc:title>
  <dc:creator>sdrake</dc:creator>
  <cp:lastModifiedBy>Jacie Farris</cp:lastModifiedBy>
  <cp:revision>87</cp:revision>
  <cp:lastPrinted>2014-10-28T12:00:58Z</cp:lastPrinted>
  <dcterms:created xsi:type="dcterms:W3CDTF">2013-03-27T00:52:54Z</dcterms:created>
  <dcterms:modified xsi:type="dcterms:W3CDTF">2017-03-21T18:58:42Z</dcterms:modified>
</cp:coreProperties>
</file>